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notesMasterIdLst>
    <p:notesMasterId r:id="rId16"/>
  </p:notes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6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jpeg>
</file>

<file path=ppt/media/image13.jpeg>
</file>

<file path=ppt/media/image14.png>
</file>

<file path=ppt/media/image15.jpeg>
</file>

<file path=ppt/media/image16.jpeg>
</file>

<file path=ppt/media/image17.tiff>
</file>

<file path=ppt/media/image18.tiff>
</file>

<file path=ppt/media/image19.tiff>
</file>

<file path=ppt/media/image2.PNG>
</file>

<file path=ppt/media/image20.tiff>
</file>

<file path=ppt/media/image21.tiff>
</file>

<file path=ppt/media/image22.tiff>
</file>

<file path=ppt/media/image3.png>
</file>

<file path=ppt/media/image4.tiff>
</file>

<file path=ppt/media/image5.jp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33A9EC-5DEA-492C-8CF6-A78E484A3A59}" type="datetimeFigureOut">
              <a:rPr lang="en-US" smtClean="0"/>
              <a:t>3/31/2021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84638C-907E-457A-BD5F-8E8FDBC277D9}" type="slidenum">
              <a:rPr lang="en-US" smtClean="0"/>
              <a:t>‹#›</a:t>
            </a:fld>
            <a:endParaRPr lang="en-US"/>
          </a:p>
        </p:txBody>
      </p:sp>
    </p:spTree>
    <p:extLst>
      <p:ext uri="{BB962C8B-B14F-4D97-AF65-F5344CB8AC3E}">
        <p14:creationId xmlns:p14="http://schemas.microsoft.com/office/powerpoint/2010/main" val="2985184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CDEE467-68D1-4A40-BFC9-79DBE4924983}"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6077BB-1D18-440A-9B9C-D2A560D541B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4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DEE467-68D1-4A40-BFC9-79DBE4924983}"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4211745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DEE467-68D1-4A40-BFC9-79DBE4924983}"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3846317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DEE467-68D1-4A40-BFC9-79DBE4924983}"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1277579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CDEE467-68D1-4A40-BFC9-79DBE4924983}"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6077BB-1D18-440A-9B9C-D2A560D541B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0410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CDEE467-68D1-4A40-BFC9-79DBE4924983}"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4213041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CDEE467-68D1-4A40-BFC9-79DBE4924983}"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2978135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CDEE467-68D1-4A40-BFC9-79DBE4924983}" type="datetimeFigureOut">
              <a:rPr lang="en-US" smtClean="0"/>
              <a:t>3/31/2021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3714781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CDEE467-68D1-4A40-BFC9-79DBE4924983}" type="datetimeFigureOut">
              <a:rPr lang="en-US" smtClean="0"/>
              <a:t>3/31/2021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2716065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CDEE467-68D1-4A40-BFC9-79DBE4924983}" type="datetimeFigureOut">
              <a:rPr lang="en-US" smtClean="0"/>
              <a:t>3/31/2021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26077BB-1D18-440A-9B9C-D2A560D541B1}" type="slidenum">
              <a:rPr lang="en-US" smtClean="0"/>
              <a:t>‹#›</a:t>
            </a:fld>
            <a:endParaRPr lang="en-US"/>
          </a:p>
        </p:txBody>
      </p:sp>
    </p:spTree>
    <p:extLst>
      <p:ext uri="{BB962C8B-B14F-4D97-AF65-F5344CB8AC3E}">
        <p14:creationId xmlns:p14="http://schemas.microsoft.com/office/powerpoint/2010/main" val="1768591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CDEE467-68D1-4A40-BFC9-79DBE4924983}"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6077BB-1D18-440A-9B9C-D2A560D541B1}" type="slidenum">
              <a:rPr lang="en-US" smtClean="0"/>
              <a:t>‹#›</a:t>
            </a:fld>
            <a:endParaRPr lang="en-US"/>
          </a:p>
        </p:txBody>
      </p:sp>
    </p:spTree>
    <p:extLst>
      <p:ext uri="{BB962C8B-B14F-4D97-AF65-F5344CB8AC3E}">
        <p14:creationId xmlns:p14="http://schemas.microsoft.com/office/powerpoint/2010/main" val="1400081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CDEE467-68D1-4A40-BFC9-79DBE4924983}" type="datetimeFigureOut">
              <a:rPr lang="en-US" smtClean="0"/>
              <a:t>3/31/2021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26077BB-1D18-440A-9B9C-D2A560D541B1}"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5454609"/>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 Id="rId5" Type="http://schemas.openxmlformats.org/officeDocument/2006/relationships/image" Target="../media/image22.tiff"/><Relationship Id="rId4" Type="http://schemas.openxmlformats.org/officeDocument/2006/relationships/image" Target="../media/image2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image" Target="../media/image18.tiff"/><Relationship Id="rId4" Type="http://schemas.openxmlformats.org/officeDocument/2006/relationships/image" Target="../media/image17.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10000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875"/>
            <a:ext cx="12192000" cy="6873750"/>
          </a:xfrm>
          <a:prstGeom prst="rect">
            <a:avLst/>
          </a:prstGeom>
        </p:spPr>
      </p:pic>
      <p:sp>
        <p:nvSpPr>
          <p:cNvPr id="2" name="Title 1"/>
          <p:cNvSpPr>
            <a:spLocks noGrp="1"/>
          </p:cNvSpPr>
          <p:nvPr>
            <p:ph type="ctrTitle"/>
          </p:nvPr>
        </p:nvSpPr>
        <p:spPr>
          <a:xfrm>
            <a:off x="2847703" y="776378"/>
            <a:ext cx="8821784" cy="2384842"/>
          </a:xfrm>
        </p:spPr>
        <p:txBody>
          <a:bodyPr>
            <a:normAutofit/>
          </a:bodyPr>
          <a:lstStyle/>
          <a:p>
            <a:r>
              <a:rPr lang="en-US" sz="3500" b="1" dirty="0" smtClean="0"/>
              <a:t>Theoretical Use of Object </a:t>
            </a:r>
            <a:r>
              <a:rPr lang="en-US" sz="3500" b="1" dirty="0"/>
              <a:t>Detection and Image Segmentation </a:t>
            </a:r>
            <a:r>
              <a:rPr lang="en-US" sz="3500" b="1" dirty="0" smtClean="0"/>
              <a:t>for </a:t>
            </a:r>
            <a:r>
              <a:rPr lang="en-US" sz="3500" b="1" dirty="0"/>
              <a:t>Wildfire </a:t>
            </a:r>
            <a:r>
              <a:rPr lang="en-US" sz="3500" b="1" dirty="0" smtClean="0"/>
              <a:t>Monitoring Using Drones</a:t>
            </a:r>
            <a:r>
              <a:rPr lang="en-US" sz="5400" dirty="0"/>
              <a:t/>
            </a:r>
            <a:br>
              <a:rPr lang="en-US" sz="5400" dirty="0"/>
            </a:br>
            <a:endParaRPr lang="en-US" sz="5400" dirty="0"/>
          </a:p>
        </p:txBody>
      </p:sp>
      <p:sp>
        <p:nvSpPr>
          <p:cNvPr id="3" name="Subtitle 2"/>
          <p:cNvSpPr>
            <a:spLocks noGrp="1"/>
          </p:cNvSpPr>
          <p:nvPr>
            <p:ph type="subTitle" idx="1"/>
          </p:nvPr>
        </p:nvSpPr>
        <p:spPr>
          <a:xfrm>
            <a:off x="8495801" y="5681373"/>
            <a:ext cx="3495902" cy="1041642"/>
          </a:xfrm>
        </p:spPr>
        <p:txBody>
          <a:bodyPr>
            <a:normAutofit lnSpcReduction="10000"/>
          </a:bodyPr>
          <a:lstStyle/>
          <a:p>
            <a:r>
              <a:rPr lang="en-US" sz="2000" dirty="0" smtClean="0">
                <a:latin typeface="+mj-lt"/>
              </a:rPr>
              <a:t>By: Steven Cao</a:t>
            </a:r>
          </a:p>
          <a:p>
            <a:r>
              <a:rPr lang="en-US" sz="2000" dirty="0" smtClean="0">
                <a:latin typeface="+mj-lt"/>
              </a:rPr>
              <a:t>Northwood High School</a:t>
            </a:r>
            <a:endParaRPr lang="en-US" sz="2000" dirty="0">
              <a:latin typeface="+mj-l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4360" y="1045028"/>
            <a:ext cx="5991495" cy="5991495"/>
          </a:xfrm>
          <a:prstGeom prst="rect">
            <a:avLst/>
          </a:prstGeom>
        </p:spPr>
      </p:pic>
    </p:spTree>
    <p:extLst>
      <p:ext uri="{BB962C8B-B14F-4D97-AF65-F5344CB8AC3E}">
        <p14:creationId xmlns:p14="http://schemas.microsoft.com/office/powerpoint/2010/main" val="20081377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Results (continued)</a:t>
            </a:r>
            <a:endParaRPr lang="en-US" sz="3500" dirty="0"/>
          </a:p>
        </p:txBody>
      </p:sp>
      <p:sp>
        <p:nvSpPr>
          <p:cNvPr id="3" name="Content Placeholder 2"/>
          <p:cNvSpPr>
            <a:spLocks noGrp="1"/>
          </p:cNvSpPr>
          <p:nvPr>
            <p:ph idx="1"/>
          </p:nvPr>
        </p:nvSpPr>
        <p:spPr>
          <a:xfrm>
            <a:off x="1097280" y="1845734"/>
            <a:ext cx="5930538" cy="4711820"/>
          </a:xfrm>
        </p:spPr>
        <p:txBody>
          <a:bodyPr>
            <a:normAutofit fontScale="55000" lnSpcReduction="20000"/>
          </a:bodyPr>
          <a:lstStyle/>
          <a:p>
            <a:pPr lvl="1">
              <a:lnSpc>
                <a:spcPct val="120000"/>
              </a:lnSpc>
              <a:buFont typeface="Arial" panose="020B0604020202020204" pitchFamily="34" charset="0"/>
              <a:buChar char="•"/>
            </a:pPr>
            <a:r>
              <a:rPr lang="en-US" sz="3200" dirty="0"/>
              <a:t>Results showed a correlation between how far was the drone to the plastic bottle and the accuracy of it being a plastic bottle. However, if I continue cropping the image, the accuracy of the plastic bottle decreased.</a:t>
            </a:r>
          </a:p>
          <a:p>
            <a:pPr lvl="1">
              <a:lnSpc>
                <a:spcPct val="120000"/>
              </a:lnSpc>
              <a:buFont typeface="Arial" panose="020B0604020202020204" pitchFamily="34" charset="0"/>
              <a:buChar char="•"/>
            </a:pPr>
            <a:r>
              <a:rPr lang="en-US" sz="3200" dirty="0"/>
              <a:t>When predicting whether it detected a plastic bottle in this </a:t>
            </a:r>
            <a:r>
              <a:rPr lang="en-US" sz="3200" dirty="0" smtClean="0"/>
              <a:t>image shown in Figure 8, </a:t>
            </a:r>
            <a:r>
              <a:rPr lang="en-US" sz="3200" dirty="0"/>
              <a:t>we got results showing that there was a 50.768% probability of being a plastic bottle on the left side and a 70.343% probability of being a plastic bottle. It now had a far lower accuracy compared to the image </a:t>
            </a:r>
            <a:r>
              <a:rPr lang="en-US" sz="3200" dirty="0" smtClean="0"/>
              <a:t>before</a:t>
            </a:r>
          </a:p>
          <a:p>
            <a:pPr lvl="1">
              <a:lnSpc>
                <a:spcPct val="120000"/>
              </a:lnSpc>
              <a:buFont typeface="Arial" panose="020B0604020202020204" pitchFamily="34" charset="0"/>
              <a:buChar char="•"/>
            </a:pPr>
            <a:r>
              <a:rPr lang="en-US" sz="3200" dirty="0"/>
              <a:t>Then I took some pictures of water bottles online to compare against the pictures that I took from the drone</a:t>
            </a:r>
            <a:r>
              <a:rPr lang="en-US" sz="3200" dirty="0" smtClean="0"/>
              <a:t>.</a:t>
            </a:r>
          </a:p>
          <a:p>
            <a:pPr lvl="1">
              <a:lnSpc>
                <a:spcPct val="120000"/>
              </a:lnSpc>
              <a:buFont typeface="Arial" panose="020B0604020202020204" pitchFamily="34" charset="0"/>
              <a:buChar char="•"/>
            </a:pPr>
            <a:r>
              <a:rPr lang="en-US" sz="3200" dirty="0"/>
              <a:t>Results showed promising results, with Figure </a:t>
            </a:r>
            <a:r>
              <a:rPr lang="en-US" sz="3200" dirty="0" smtClean="0"/>
              <a:t>9 </a:t>
            </a:r>
            <a:r>
              <a:rPr lang="en-US" sz="3200" dirty="0"/>
              <a:t>having a 99.95% probability of it being a water bottle. Figure </a:t>
            </a:r>
            <a:r>
              <a:rPr lang="en-US" sz="3200" dirty="0" smtClean="0"/>
              <a:t>10. </a:t>
            </a:r>
            <a:r>
              <a:rPr lang="en-US" sz="3200" dirty="0"/>
              <a:t>had a 94% probability of it being a water bottle. </a:t>
            </a:r>
          </a:p>
          <a:p>
            <a:pPr marL="201168" lvl="1" indent="0">
              <a:buNone/>
            </a:pPr>
            <a:r>
              <a:rPr lang="en-US" dirty="0" smtClean="0"/>
              <a:t> </a:t>
            </a:r>
            <a:endParaRPr lang="en-US" dirty="0"/>
          </a:p>
          <a:p>
            <a:pPr lvl="1">
              <a:buFont typeface="Arial" panose="020B0604020202020204" pitchFamily="34" charset="0"/>
              <a:buChar char="•"/>
            </a:pPr>
            <a:endParaRPr lang="en-US" dirty="0"/>
          </a:p>
          <a:p>
            <a:pPr lvl="1">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FAF546A3-0D91-AD43-9E20-8F7B72F244F6}"/>
              </a:ext>
            </a:extLst>
          </p:cNvPr>
          <p:cNvPicPr>
            <a:picLocks noChangeAspect="1"/>
          </p:cNvPicPr>
          <p:nvPr/>
        </p:nvPicPr>
        <p:blipFill>
          <a:blip r:embed="rId2"/>
          <a:stretch>
            <a:fillRect/>
          </a:stretch>
        </p:blipFill>
        <p:spPr>
          <a:xfrm>
            <a:off x="7289712" y="1845734"/>
            <a:ext cx="2108762" cy="1581572"/>
          </a:xfrm>
          <a:prstGeom prst="rect">
            <a:avLst/>
          </a:prstGeom>
        </p:spPr>
      </p:pic>
      <p:pic>
        <p:nvPicPr>
          <p:cNvPr id="5" name="Picture 4">
            <a:extLst>
              <a:ext uri="{FF2B5EF4-FFF2-40B4-BE49-F238E27FC236}">
                <a16:creationId xmlns:a16="http://schemas.microsoft.com/office/drawing/2014/main" id="{0457B577-FEC0-5C42-9CC7-BACBFABEF2B8}"/>
              </a:ext>
            </a:extLst>
          </p:cNvPr>
          <p:cNvPicPr>
            <a:picLocks noChangeAspect="1"/>
          </p:cNvPicPr>
          <p:nvPr/>
        </p:nvPicPr>
        <p:blipFill>
          <a:blip r:embed="rId3"/>
          <a:stretch>
            <a:fillRect/>
          </a:stretch>
        </p:blipFill>
        <p:spPr>
          <a:xfrm>
            <a:off x="9398474" y="1845734"/>
            <a:ext cx="2111488" cy="1583616"/>
          </a:xfrm>
          <a:prstGeom prst="rect">
            <a:avLst/>
          </a:prstGeom>
        </p:spPr>
      </p:pic>
      <p:sp>
        <p:nvSpPr>
          <p:cNvPr id="6" name="TextBox 5"/>
          <p:cNvSpPr txBox="1"/>
          <p:nvPr/>
        </p:nvSpPr>
        <p:spPr>
          <a:xfrm>
            <a:off x="7132320" y="3492137"/>
            <a:ext cx="4876800" cy="800219"/>
          </a:xfrm>
          <a:prstGeom prst="rect">
            <a:avLst/>
          </a:prstGeom>
          <a:noFill/>
        </p:spPr>
        <p:txBody>
          <a:bodyPr wrap="square" rtlCol="0">
            <a:spAutoFit/>
          </a:bodyPr>
          <a:lstStyle/>
          <a:p>
            <a:r>
              <a:rPr lang="en-US" sz="1400" dirty="0">
                <a:solidFill>
                  <a:schemeClr val="tx1">
                    <a:lumMod val="75000"/>
                    <a:lumOff val="25000"/>
                  </a:schemeClr>
                </a:solidFill>
              </a:rPr>
              <a:t>Figure </a:t>
            </a:r>
            <a:r>
              <a:rPr lang="en-US" sz="1400" dirty="0" smtClean="0">
                <a:solidFill>
                  <a:schemeClr val="tx1">
                    <a:lumMod val="75000"/>
                    <a:lumOff val="25000"/>
                  </a:schemeClr>
                </a:solidFill>
              </a:rPr>
              <a:t>8. </a:t>
            </a:r>
            <a:r>
              <a:rPr lang="en-US" sz="1400" dirty="0">
                <a:solidFill>
                  <a:schemeClr val="tx1">
                    <a:lumMod val="75000"/>
                    <a:lumOff val="25000"/>
                  </a:schemeClr>
                </a:solidFill>
              </a:rPr>
              <a:t>Cropped Images of Figure </a:t>
            </a:r>
            <a:r>
              <a:rPr lang="en-US" sz="1400" dirty="0" smtClean="0">
                <a:solidFill>
                  <a:schemeClr val="tx1">
                    <a:lumMod val="75000"/>
                    <a:lumOff val="25000"/>
                  </a:schemeClr>
                </a:solidFill>
              </a:rPr>
              <a:t>7. </a:t>
            </a:r>
            <a:r>
              <a:rPr lang="en-US" sz="1400" dirty="0">
                <a:solidFill>
                  <a:schemeClr val="tx1">
                    <a:lumMod val="75000"/>
                    <a:lumOff val="25000"/>
                  </a:schemeClr>
                </a:solidFill>
              </a:rPr>
              <a:t>You can see that cropped the image until the edges of the bottle are at its borders.</a:t>
            </a:r>
          </a:p>
          <a:p>
            <a:endParaRPr lang="en-US" dirty="0"/>
          </a:p>
        </p:txBody>
      </p:sp>
      <p:pic>
        <p:nvPicPr>
          <p:cNvPr id="7" name="Picture 6">
            <a:extLst>
              <a:ext uri="{FF2B5EF4-FFF2-40B4-BE49-F238E27FC236}">
                <a16:creationId xmlns:a16="http://schemas.microsoft.com/office/drawing/2014/main" id="{0064002A-6379-5243-BF47-FFCE45E3925C}"/>
              </a:ext>
            </a:extLst>
          </p:cNvPr>
          <p:cNvPicPr>
            <a:picLocks noChangeAspect="1"/>
          </p:cNvPicPr>
          <p:nvPr/>
        </p:nvPicPr>
        <p:blipFill>
          <a:blip r:embed="rId4"/>
          <a:stretch>
            <a:fillRect/>
          </a:stretch>
        </p:blipFill>
        <p:spPr>
          <a:xfrm>
            <a:off x="7419059" y="4110204"/>
            <a:ext cx="1724941" cy="1293706"/>
          </a:xfrm>
          <a:prstGeom prst="rect">
            <a:avLst/>
          </a:prstGeom>
        </p:spPr>
      </p:pic>
      <p:pic>
        <p:nvPicPr>
          <p:cNvPr id="8" name="Picture 7">
            <a:extLst>
              <a:ext uri="{FF2B5EF4-FFF2-40B4-BE49-F238E27FC236}">
                <a16:creationId xmlns:a16="http://schemas.microsoft.com/office/drawing/2014/main" id="{44EB0149-AE5B-AD41-896F-4E7B5FF4D253}"/>
              </a:ext>
            </a:extLst>
          </p:cNvPr>
          <p:cNvPicPr>
            <a:picLocks noChangeAspect="1"/>
          </p:cNvPicPr>
          <p:nvPr/>
        </p:nvPicPr>
        <p:blipFill>
          <a:blip r:embed="rId5"/>
          <a:stretch>
            <a:fillRect/>
          </a:stretch>
        </p:blipFill>
        <p:spPr>
          <a:xfrm>
            <a:off x="10005827" y="4110204"/>
            <a:ext cx="1724941" cy="1293706"/>
          </a:xfrm>
          <a:prstGeom prst="rect">
            <a:avLst/>
          </a:prstGeom>
        </p:spPr>
      </p:pic>
      <p:sp>
        <p:nvSpPr>
          <p:cNvPr id="9" name="TextBox 8"/>
          <p:cNvSpPr txBox="1"/>
          <p:nvPr/>
        </p:nvSpPr>
        <p:spPr>
          <a:xfrm>
            <a:off x="7027818" y="5403910"/>
            <a:ext cx="5355772" cy="307777"/>
          </a:xfrm>
          <a:prstGeom prst="rect">
            <a:avLst/>
          </a:prstGeom>
          <a:noFill/>
        </p:spPr>
        <p:txBody>
          <a:bodyPr wrap="square" rtlCol="0">
            <a:spAutoFit/>
          </a:bodyPr>
          <a:lstStyle/>
          <a:p>
            <a:r>
              <a:rPr lang="en-US" sz="1400" dirty="0"/>
              <a:t>Figure </a:t>
            </a:r>
            <a:r>
              <a:rPr lang="en-US" sz="1400" dirty="0" smtClean="0"/>
              <a:t>9. </a:t>
            </a:r>
            <a:r>
              <a:rPr lang="en-US" sz="1400" dirty="0"/>
              <a:t>Image of a </a:t>
            </a:r>
            <a:r>
              <a:rPr lang="en-US" sz="1400" dirty="0" smtClean="0"/>
              <a:t>plastic bottle     </a:t>
            </a:r>
            <a:r>
              <a:rPr lang="en-US" sz="1400" dirty="0"/>
              <a:t>Figure </a:t>
            </a:r>
            <a:r>
              <a:rPr lang="en-US" sz="1400" dirty="0" smtClean="0"/>
              <a:t>10. </a:t>
            </a:r>
            <a:r>
              <a:rPr lang="en-US" sz="1400" dirty="0"/>
              <a:t>Image of a </a:t>
            </a:r>
            <a:r>
              <a:rPr lang="en-US" sz="1400" dirty="0" smtClean="0"/>
              <a:t>plastic bottle</a:t>
            </a:r>
            <a:endParaRPr lang="en-US" dirty="0"/>
          </a:p>
        </p:txBody>
      </p:sp>
    </p:spTree>
    <p:extLst>
      <p:ext uri="{BB962C8B-B14F-4D97-AF65-F5344CB8AC3E}">
        <p14:creationId xmlns:p14="http://schemas.microsoft.com/office/powerpoint/2010/main" val="21157171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Discussions</a:t>
            </a:r>
            <a:endParaRPr lang="en-US" sz="3500" dirty="0"/>
          </a:p>
        </p:txBody>
      </p:sp>
      <p:sp>
        <p:nvSpPr>
          <p:cNvPr id="3" name="Content Placeholder 2"/>
          <p:cNvSpPr>
            <a:spLocks noGrp="1"/>
          </p:cNvSpPr>
          <p:nvPr>
            <p:ph idx="1"/>
          </p:nvPr>
        </p:nvSpPr>
        <p:spPr>
          <a:xfrm>
            <a:off x="1097280" y="1845733"/>
            <a:ext cx="10058400" cy="4380896"/>
          </a:xfrm>
        </p:spPr>
        <p:txBody>
          <a:bodyPr>
            <a:normAutofit fontScale="92500" lnSpcReduction="20000"/>
          </a:bodyPr>
          <a:lstStyle/>
          <a:p>
            <a:pPr lvl="1">
              <a:lnSpc>
                <a:spcPct val="150000"/>
              </a:lnSpc>
              <a:buFont typeface="Arial" panose="020B0604020202020204" pitchFamily="34" charset="0"/>
              <a:buChar char="•"/>
            </a:pPr>
            <a:r>
              <a:rPr lang="en-US" sz="1900" dirty="0" smtClean="0"/>
              <a:t>The environment where I took the pictures could have influenced the prediction of the model. </a:t>
            </a:r>
          </a:p>
          <a:p>
            <a:pPr lvl="1">
              <a:lnSpc>
                <a:spcPct val="150000"/>
              </a:lnSpc>
              <a:buFont typeface="Arial" panose="020B0604020202020204" pitchFamily="34" charset="0"/>
              <a:buChar char="•"/>
            </a:pPr>
            <a:r>
              <a:rPr lang="en-US" sz="1900" dirty="0" smtClean="0"/>
              <a:t>The results from Figure 9 and Figure 10 shows that the model was given a diverse amount of data and that no overfitting occurred. There was not much difference in the prediction of the online plastic bottles images compared to the prediction of the plastic bottles images taken outside. This </a:t>
            </a:r>
            <a:r>
              <a:rPr lang="en-US" sz="1900" dirty="0"/>
              <a:t>shows that the pictures from online does not defer to much from the images taken from the drone, as long as </a:t>
            </a:r>
            <a:r>
              <a:rPr lang="en-US" sz="1900" dirty="0" smtClean="0"/>
              <a:t>the </a:t>
            </a:r>
            <a:r>
              <a:rPr lang="en-US" sz="1900" dirty="0"/>
              <a:t>plastic bottle is the </a:t>
            </a:r>
            <a:r>
              <a:rPr lang="en-US" sz="1900" dirty="0" smtClean="0"/>
              <a:t>main object in the image.</a:t>
            </a:r>
          </a:p>
          <a:p>
            <a:pPr>
              <a:lnSpc>
                <a:spcPct val="150000"/>
              </a:lnSpc>
            </a:pPr>
            <a:r>
              <a:rPr lang="en-US" sz="1900" b="1" dirty="0" smtClean="0"/>
              <a:t>Possible Explanations: </a:t>
            </a:r>
            <a:r>
              <a:rPr lang="en-US" sz="1900" dirty="0"/>
              <a:t>Figure </a:t>
            </a:r>
            <a:r>
              <a:rPr lang="en-US" sz="1900" dirty="0" smtClean="0"/>
              <a:t>6. </a:t>
            </a:r>
            <a:r>
              <a:rPr lang="en-US" sz="1900" dirty="0"/>
              <a:t>had a 1.272% of detecting a plastic bottle. </a:t>
            </a:r>
            <a:endParaRPr lang="en-US" sz="1900" b="1" dirty="0"/>
          </a:p>
          <a:p>
            <a:pPr marL="285750" indent="-285750">
              <a:lnSpc>
                <a:spcPct val="150000"/>
              </a:lnSpc>
              <a:buFont typeface="Arial" panose="020B0604020202020204" pitchFamily="34" charset="0"/>
              <a:buChar char="•"/>
            </a:pPr>
            <a:r>
              <a:rPr lang="en-US" sz="1900" dirty="0">
                <a:solidFill>
                  <a:schemeClr val="accent1"/>
                </a:solidFill>
              </a:rPr>
              <a:t> </a:t>
            </a:r>
            <a:r>
              <a:rPr lang="en-US" sz="1900" dirty="0"/>
              <a:t> The image had 98% empty space, with only that small area having a plastic bottle. So this affected the </a:t>
            </a:r>
            <a:r>
              <a:rPr lang="en-US" sz="1900" dirty="0" smtClean="0"/>
              <a:t>ResNet50 model</a:t>
            </a:r>
            <a:r>
              <a:rPr lang="en-US" sz="1900" dirty="0"/>
              <a:t>, because given that small amount of area, it does not have a lot of data to go off and predict a higher probability of being a plastic </a:t>
            </a:r>
            <a:r>
              <a:rPr lang="en-US" sz="1900" dirty="0" smtClean="0"/>
              <a:t>bottle</a:t>
            </a:r>
            <a:r>
              <a:rPr lang="en-US" sz="1900" dirty="0"/>
              <a:t> </a:t>
            </a:r>
            <a:r>
              <a:rPr lang="en-US" sz="1900" dirty="0" smtClean="0"/>
              <a:t>compared to anything else.</a:t>
            </a:r>
            <a:endParaRPr lang="en-US" sz="1900" dirty="0"/>
          </a:p>
          <a:p>
            <a:pPr marL="201168" lvl="1" indent="0">
              <a:lnSpc>
                <a:spcPct val="150000"/>
              </a:lnSpc>
              <a:buNone/>
            </a:pPr>
            <a:endParaRPr lang="en-US" dirty="0"/>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19529537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Conclusions</a:t>
            </a:r>
            <a:endParaRPr lang="en-US" sz="3500" dirty="0"/>
          </a:p>
        </p:txBody>
      </p:sp>
      <p:sp>
        <p:nvSpPr>
          <p:cNvPr id="3" name="Content Placeholder 2"/>
          <p:cNvSpPr>
            <a:spLocks noGrp="1"/>
          </p:cNvSpPr>
          <p:nvPr>
            <p:ph idx="1"/>
          </p:nvPr>
        </p:nvSpPr>
        <p:spPr/>
        <p:txBody>
          <a:bodyPr/>
          <a:lstStyle/>
          <a:p>
            <a:pPr>
              <a:lnSpc>
                <a:spcPct val="150000"/>
              </a:lnSpc>
            </a:pPr>
            <a:r>
              <a:rPr lang="en-US" dirty="0"/>
              <a:t>This work detects plastic bottles using ResNet50 to show that </a:t>
            </a:r>
            <a:r>
              <a:rPr lang="en-US" dirty="0" smtClean="0"/>
              <a:t>we can detect </a:t>
            </a:r>
            <a:r>
              <a:rPr lang="en-US" dirty="0"/>
              <a:t>plastic </a:t>
            </a:r>
            <a:r>
              <a:rPr lang="en-US" dirty="0" smtClean="0"/>
              <a:t>bottles. It </a:t>
            </a:r>
            <a:r>
              <a:rPr lang="en-US" dirty="0"/>
              <a:t>also showed that when monitoring wild fires, </a:t>
            </a:r>
            <a:r>
              <a:rPr lang="en-US" dirty="0" smtClean="0"/>
              <a:t>the drone </a:t>
            </a:r>
            <a:r>
              <a:rPr lang="en-US" dirty="0"/>
              <a:t>should not go too closer to the object, but stay a respectable amount of distance away. It also shows that when doing image segmentation, it should leave some amount of padding to avoid any mistakes</a:t>
            </a:r>
            <a:r>
              <a:rPr lang="en-US" dirty="0" smtClean="0"/>
              <a:t>. Now we can say that it is a possibility of using UAVs to monitor mountain regions for wildfires by using an object detection model.</a:t>
            </a:r>
            <a:endParaRPr lang="en-US" dirty="0"/>
          </a:p>
          <a:p>
            <a:endParaRPr lang="en-US" dirty="0"/>
          </a:p>
        </p:txBody>
      </p:sp>
    </p:spTree>
    <p:extLst>
      <p:ext uri="{BB962C8B-B14F-4D97-AF65-F5344CB8AC3E}">
        <p14:creationId xmlns:p14="http://schemas.microsoft.com/office/powerpoint/2010/main" val="2510617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Reflection &amp; Application</a:t>
            </a:r>
            <a:endParaRPr lang="en-US" sz="3500" dirty="0"/>
          </a:p>
        </p:txBody>
      </p:sp>
      <p:sp>
        <p:nvSpPr>
          <p:cNvPr id="3" name="Content Placeholder 2"/>
          <p:cNvSpPr>
            <a:spLocks noGrp="1"/>
          </p:cNvSpPr>
          <p:nvPr>
            <p:ph idx="1"/>
          </p:nvPr>
        </p:nvSpPr>
        <p:spPr>
          <a:xfrm>
            <a:off x="1097280" y="1845734"/>
            <a:ext cx="10058400" cy="4337352"/>
          </a:xfrm>
        </p:spPr>
        <p:txBody>
          <a:bodyPr>
            <a:normAutofit/>
          </a:bodyPr>
          <a:lstStyle/>
          <a:p>
            <a:r>
              <a:rPr lang="en-US" dirty="0"/>
              <a:t>Our findings suggest that further development of </a:t>
            </a:r>
            <a:r>
              <a:rPr lang="en-US" dirty="0" smtClean="0"/>
              <a:t>drones as the carrier of camera that can do object detection may provide </a:t>
            </a:r>
            <a:r>
              <a:rPr lang="en-US" dirty="0"/>
              <a:t>a </a:t>
            </a:r>
            <a:r>
              <a:rPr lang="en-US" dirty="0" smtClean="0"/>
              <a:t>more viable </a:t>
            </a:r>
            <a:r>
              <a:rPr lang="en-US" dirty="0"/>
              <a:t>and extremely </a:t>
            </a:r>
            <a:r>
              <a:rPr lang="en-US" dirty="0" smtClean="0"/>
              <a:t>useful </a:t>
            </a:r>
            <a:r>
              <a:rPr lang="en-US" dirty="0"/>
              <a:t>alternative to current </a:t>
            </a:r>
            <a:r>
              <a:rPr lang="en-US" dirty="0" smtClean="0"/>
              <a:t>fire detection devices.</a:t>
            </a:r>
            <a:endParaRPr lang="en-US" dirty="0"/>
          </a:p>
          <a:p>
            <a:pPr marL="0" indent="0">
              <a:buNone/>
            </a:pPr>
            <a:r>
              <a:rPr lang="en-US" b="1" dirty="0"/>
              <a:t>Applications to other studies</a:t>
            </a:r>
          </a:p>
          <a:p>
            <a:pPr lvl="1">
              <a:buFont typeface="Arial" panose="020B0604020202020204" pitchFamily="34" charset="0"/>
              <a:buChar char="•"/>
            </a:pPr>
            <a:r>
              <a:rPr lang="en-US" dirty="0" smtClean="0"/>
              <a:t>Drones can also be used to detect other objects like plastic, animals in a forest for safety, or looking at license plates of cars to see if that car has legal authorization to be parking there. </a:t>
            </a:r>
            <a:endParaRPr lang="en-US" dirty="0"/>
          </a:p>
          <a:p>
            <a:pPr marL="0" indent="0">
              <a:buNone/>
            </a:pPr>
            <a:r>
              <a:rPr lang="en-US" b="1" dirty="0"/>
              <a:t>Follow-up research</a:t>
            </a:r>
          </a:p>
          <a:p>
            <a:pPr lvl="1">
              <a:buFont typeface="Arial" panose="020B0604020202020204" pitchFamily="34" charset="0"/>
              <a:buChar char="•"/>
            </a:pPr>
            <a:r>
              <a:rPr lang="en-US" dirty="0" smtClean="0"/>
              <a:t>More convolutional layers for deeper neural networks to increase accuracy, and testing different neural networks.</a:t>
            </a:r>
            <a:endParaRPr lang="en-US" dirty="0"/>
          </a:p>
          <a:p>
            <a:r>
              <a:rPr lang="en-US" b="1" dirty="0" smtClean="0"/>
              <a:t>Commercial use</a:t>
            </a:r>
          </a:p>
          <a:p>
            <a:pPr lvl="1">
              <a:buFont typeface="Arial" panose="020B0604020202020204" pitchFamily="34" charset="0"/>
              <a:buChar char="•"/>
            </a:pPr>
            <a:r>
              <a:rPr lang="en-US" dirty="0" smtClean="0"/>
              <a:t>UAV that can automatically fly in the mountains to detect any signs of wildfires.</a:t>
            </a:r>
          </a:p>
          <a:p>
            <a:pPr lvl="1">
              <a:buFont typeface="Arial" panose="020B0604020202020204" pitchFamily="34" charset="0"/>
              <a:buChar char="•"/>
            </a:pPr>
            <a:endParaRPr lang="en-US" dirty="0"/>
          </a:p>
        </p:txBody>
      </p:sp>
    </p:spTree>
    <p:extLst>
      <p:ext uri="{BB962C8B-B14F-4D97-AF65-F5344CB8AC3E}">
        <p14:creationId xmlns:p14="http://schemas.microsoft.com/office/powerpoint/2010/main" val="21540594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References</a:t>
            </a:r>
            <a:endParaRPr lang="en-US" sz="3500" dirty="0"/>
          </a:p>
        </p:txBody>
      </p:sp>
      <p:sp>
        <p:nvSpPr>
          <p:cNvPr id="3" name="Content Placeholder 2"/>
          <p:cNvSpPr>
            <a:spLocks noGrp="1"/>
          </p:cNvSpPr>
          <p:nvPr>
            <p:ph idx="1"/>
          </p:nvPr>
        </p:nvSpPr>
        <p:spPr/>
        <p:txBody>
          <a:bodyPr/>
          <a:lstStyle/>
          <a:p>
            <a:pPr marL="457200" indent="-457200">
              <a:buFont typeface="+mj-lt"/>
              <a:buAutoNum type="arabicPeriod"/>
            </a:pPr>
            <a:r>
              <a:rPr lang="en-US" dirty="0" err="1" smtClean="0"/>
              <a:t>Bouabdellah</a:t>
            </a:r>
            <a:r>
              <a:rPr lang="en-US" dirty="0"/>
              <a:t>, K.; </a:t>
            </a:r>
            <a:r>
              <a:rPr lang="en-US" dirty="0" err="1"/>
              <a:t>Noureddine</a:t>
            </a:r>
            <a:r>
              <a:rPr lang="en-US" dirty="0"/>
              <a:t>, H.; </a:t>
            </a:r>
            <a:r>
              <a:rPr lang="en-US" dirty="0" err="1"/>
              <a:t>Larbi</a:t>
            </a:r>
            <a:r>
              <a:rPr lang="en-US" dirty="0"/>
              <a:t>, S. Using wireless sensor networks for reliable forest fires </a:t>
            </a:r>
            <a:r>
              <a:rPr lang="en-US" dirty="0" err="1"/>
              <a:t>detection.Procedia</a:t>
            </a:r>
            <a:r>
              <a:rPr lang="en-US" dirty="0"/>
              <a:t> </a:t>
            </a:r>
            <a:r>
              <a:rPr lang="en-US" dirty="0" err="1"/>
              <a:t>Comput</a:t>
            </a:r>
            <a:r>
              <a:rPr lang="en-US" dirty="0"/>
              <a:t>. Sci.2013,19, </a:t>
            </a:r>
            <a:r>
              <a:rPr lang="en-US" dirty="0" smtClean="0"/>
              <a:t>794–801</a:t>
            </a:r>
          </a:p>
          <a:p>
            <a:pPr marL="457200" indent="-457200">
              <a:buFont typeface="+mj-lt"/>
              <a:buAutoNum type="arabicPeriod"/>
            </a:pPr>
            <a:r>
              <a:rPr lang="en-US" dirty="0"/>
              <a:t>https://</a:t>
            </a:r>
            <a:r>
              <a:rPr lang="en-US" dirty="0" smtClean="0"/>
              <a:t>csfjournal.com/volume-3-issue-2/2020/10/30/deep-learning-based-fire-recognition-for-wildfire-drone-automation</a:t>
            </a:r>
          </a:p>
          <a:p>
            <a:pPr marL="457200" indent="-457200">
              <a:buFont typeface="+mj-lt"/>
              <a:buAutoNum type="arabicPeriod"/>
            </a:pPr>
            <a:endParaRPr lang="en-US" dirty="0" smtClean="0"/>
          </a:p>
          <a:p>
            <a:pPr marL="457200" indent="-457200">
              <a:buFont typeface="+mj-lt"/>
              <a:buAutoNum type="arabicPeriod"/>
            </a:pPr>
            <a:endParaRPr lang="en-US" dirty="0"/>
          </a:p>
        </p:txBody>
      </p:sp>
    </p:spTree>
    <p:extLst>
      <p:ext uri="{BB962C8B-B14F-4D97-AF65-F5344CB8AC3E}">
        <p14:creationId xmlns:p14="http://schemas.microsoft.com/office/powerpoint/2010/main" val="13791254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Abstract</a:t>
            </a:r>
            <a:endParaRPr lang="en-US" sz="3500" dirty="0"/>
          </a:p>
        </p:txBody>
      </p:sp>
      <p:sp>
        <p:nvSpPr>
          <p:cNvPr id="3" name="Content Placeholder 2"/>
          <p:cNvSpPr>
            <a:spLocks noGrp="1"/>
          </p:cNvSpPr>
          <p:nvPr>
            <p:ph idx="1"/>
          </p:nvPr>
        </p:nvSpPr>
        <p:spPr>
          <a:xfrm>
            <a:off x="1097280" y="1845733"/>
            <a:ext cx="10058400" cy="4380895"/>
          </a:xfrm>
        </p:spPr>
        <p:txBody>
          <a:bodyPr>
            <a:normAutofit fontScale="92500" lnSpcReduction="10000"/>
          </a:bodyPr>
          <a:lstStyle/>
          <a:p>
            <a:pPr>
              <a:lnSpc>
                <a:spcPct val="150000"/>
              </a:lnSpc>
            </a:pPr>
            <a:r>
              <a:rPr lang="en-US" sz="2400" dirty="0"/>
              <a:t>Wildfires have been threatening our society these past few months and many acres of land have been burnt as a result. Some wild fires are naturally caused, such as by lightening; however, nearly 85% of the wild fires are human-made. Drones are becoming an increasingly useful asset to firefighters for wildfire monitoring and assessment. The goal of my project is to show that we can have a drone (UAV) and use object detection to find plastic bottles to show that we can monitor wild fires by detecting objects such as people. </a:t>
            </a:r>
            <a:r>
              <a:rPr lang="en-US" sz="2400" dirty="0" smtClean="0"/>
              <a:t>Using </a:t>
            </a:r>
            <a:r>
              <a:rPr lang="en-US" sz="2400" dirty="0" err="1" smtClean="0"/>
              <a:t>Tensorflow</a:t>
            </a:r>
            <a:r>
              <a:rPr lang="en-US" sz="2400" dirty="0" smtClean="0"/>
              <a:t> and </a:t>
            </a:r>
            <a:r>
              <a:rPr lang="en-US" sz="2400" dirty="0" err="1" smtClean="0"/>
              <a:t>PyCharm</a:t>
            </a:r>
            <a:r>
              <a:rPr lang="en-US" sz="2400" dirty="0" smtClean="0"/>
              <a:t>, I built a model that can detect plastic bottle to show that we can detect other objects and monitor wildfires using UAVs.</a:t>
            </a:r>
            <a:endParaRPr lang="en-US" sz="2400" dirty="0"/>
          </a:p>
          <a:p>
            <a:endParaRPr lang="en-US" dirty="0"/>
          </a:p>
        </p:txBody>
      </p:sp>
    </p:spTree>
    <p:extLst>
      <p:ext uri="{BB962C8B-B14F-4D97-AF65-F5344CB8AC3E}">
        <p14:creationId xmlns:p14="http://schemas.microsoft.com/office/powerpoint/2010/main" val="33534394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Problem</a:t>
            </a:r>
            <a:endParaRPr lang="en-US" sz="3500" dirty="0"/>
          </a:p>
        </p:txBody>
      </p:sp>
      <p:sp>
        <p:nvSpPr>
          <p:cNvPr id="3" name="Content Placeholder 2"/>
          <p:cNvSpPr>
            <a:spLocks noGrp="1"/>
          </p:cNvSpPr>
          <p:nvPr>
            <p:ph idx="1"/>
          </p:nvPr>
        </p:nvSpPr>
        <p:spPr/>
        <p:txBody>
          <a:bodyPr/>
          <a:lstStyle/>
          <a:p>
            <a:pPr>
              <a:lnSpc>
                <a:spcPct val="150000"/>
              </a:lnSpc>
            </a:pPr>
            <a:r>
              <a:rPr lang="en-US" dirty="0" smtClean="0"/>
              <a:t>Wildfires has been threatening our society and our environment with increasing frequency that are destroying many homes and acres of land.</a:t>
            </a:r>
            <a:endParaRPr lang="en-US" dirty="0"/>
          </a:p>
        </p:txBody>
      </p:sp>
    </p:spTree>
    <p:extLst>
      <p:ext uri="{BB962C8B-B14F-4D97-AF65-F5344CB8AC3E}">
        <p14:creationId xmlns:p14="http://schemas.microsoft.com/office/powerpoint/2010/main" val="10147044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500" dirty="0" smtClean="0"/>
              <a:t>Introduction</a:t>
            </a:r>
            <a:endParaRPr lang="en-US" sz="3500" dirty="0"/>
          </a:p>
        </p:txBody>
      </p:sp>
      <p:sp>
        <p:nvSpPr>
          <p:cNvPr id="3" name="Content Placeholder 2"/>
          <p:cNvSpPr>
            <a:spLocks noGrp="1"/>
          </p:cNvSpPr>
          <p:nvPr>
            <p:ph idx="1"/>
          </p:nvPr>
        </p:nvSpPr>
        <p:spPr>
          <a:xfrm>
            <a:off x="1097280" y="1845734"/>
            <a:ext cx="6226630" cy="4449594"/>
          </a:xfrm>
        </p:spPr>
        <p:txBody>
          <a:bodyPr>
            <a:normAutofit fontScale="77500" lnSpcReduction="20000"/>
          </a:bodyPr>
          <a:lstStyle/>
          <a:p>
            <a:pPr lvl="1">
              <a:lnSpc>
                <a:spcPct val="150000"/>
              </a:lnSpc>
              <a:buFont typeface="Arial" panose="020B0604020202020204" pitchFamily="34" charset="0"/>
              <a:buChar char="•"/>
            </a:pPr>
            <a:r>
              <a:rPr lang="en-US" sz="2100" dirty="0" smtClean="0"/>
              <a:t>Over the past few years, many wildfires were spotted and have been growing in increasing frequency. In the last few months in Irvine, two wildfires appeared and burned many acres of land, leading to devastation. </a:t>
            </a:r>
          </a:p>
          <a:p>
            <a:pPr lvl="1">
              <a:lnSpc>
                <a:spcPct val="150000"/>
              </a:lnSpc>
              <a:buFont typeface="Arial" panose="020B0604020202020204" pitchFamily="34" charset="0"/>
              <a:buChar char="•"/>
            </a:pPr>
            <a:r>
              <a:rPr lang="en-US" sz="2100" dirty="0" smtClean="0"/>
              <a:t>Thus, fire detection of early wildfires have become increasingly important. </a:t>
            </a:r>
          </a:p>
          <a:p>
            <a:pPr lvl="1">
              <a:lnSpc>
                <a:spcPct val="150000"/>
              </a:lnSpc>
              <a:buFont typeface="Arial" panose="020B0604020202020204" pitchFamily="34" charset="0"/>
              <a:buChar char="•"/>
            </a:pPr>
            <a:r>
              <a:rPr lang="en-US" sz="2100" dirty="0" smtClean="0"/>
              <a:t>Many conventional sensors that detects heat, smoke, and fire were used, but were not effective as they usually have short ranges and takes time for the particles to reach of point of sensors and activate them.</a:t>
            </a:r>
          </a:p>
          <a:p>
            <a:pPr lvl="1">
              <a:lnSpc>
                <a:spcPct val="150000"/>
              </a:lnSpc>
              <a:buFont typeface="Arial" panose="020B0604020202020204" pitchFamily="34" charset="0"/>
              <a:buChar char="•"/>
            </a:pPr>
            <a:r>
              <a:rPr lang="en-US" sz="2100" dirty="0"/>
              <a:t>Recent advances in computer </a:t>
            </a:r>
            <a:r>
              <a:rPr lang="en-US" sz="2100" dirty="0" smtClean="0"/>
              <a:t>vision and machine learning offer new </a:t>
            </a:r>
            <a:r>
              <a:rPr lang="en-US" sz="2100" dirty="0"/>
              <a:t>tools for detecting and monitoring forest </a:t>
            </a:r>
            <a:r>
              <a:rPr lang="en-US" sz="2100" dirty="0" smtClean="0"/>
              <a:t>fires.</a:t>
            </a:r>
          </a:p>
          <a:p>
            <a:pPr lvl="1">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70FA772B-4F1A-8042-AEBC-625FAE0A6D30}"/>
              </a:ext>
            </a:extLst>
          </p:cNvPr>
          <p:cNvPicPr>
            <a:picLocks noChangeAspect="1"/>
          </p:cNvPicPr>
          <p:nvPr/>
        </p:nvPicPr>
        <p:blipFill>
          <a:blip r:embed="rId2"/>
          <a:stretch>
            <a:fillRect/>
          </a:stretch>
        </p:blipFill>
        <p:spPr>
          <a:xfrm>
            <a:off x="7768046" y="2302516"/>
            <a:ext cx="4136111" cy="3109796"/>
          </a:xfrm>
          <a:prstGeom prst="rect">
            <a:avLst/>
          </a:prstGeom>
        </p:spPr>
      </p:pic>
      <p:sp>
        <p:nvSpPr>
          <p:cNvPr id="5" name="TextBox 4"/>
          <p:cNvSpPr txBox="1"/>
          <p:nvPr/>
        </p:nvSpPr>
        <p:spPr>
          <a:xfrm>
            <a:off x="7672251" y="5495109"/>
            <a:ext cx="4310743" cy="800219"/>
          </a:xfrm>
          <a:prstGeom prst="rect">
            <a:avLst/>
          </a:prstGeom>
          <a:noFill/>
        </p:spPr>
        <p:txBody>
          <a:bodyPr wrap="square" rtlCol="0">
            <a:spAutoFit/>
          </a:bodyPr>
          <a:lstStyle/>
          <a:p>
            <a:r>
              <a:rPr lang="en-US" sz="1400" dirty="0">
                <a:solidFill>
                  <a:schemeClr val="tx1">
                    <a:lumMod val="75000"/>
                    <a:lumOff val="25000"/>
                  </a:schemeClr>
                </a:solidFill>
                <a:cs typeface="Times New Roman" panose="02020603050405020304" pitchFamily="18" charset="0"/>
              </a:rPr>
              <a:t>Figure 1. Pictures of </a:t>
            </a:r>
            <a:r>
              <a:rPr lang="en-US" sz="1400" dirty="0" smtClean="0">
                <a:solidFill>
                  <a:schemeClr val="tx1">
                    <a:lumMod val="75000"/>
                    <a:lumOff val="25000"/>
                  </a:schemeClr>
                </a:solidFill>
                <a:cs typeface="Times New Roman" panose="02020603050405020304" pitchFamily="18" charset="0"/>
              </a:rPr>
              <a:t>the Silverado </a:t>
            </a:r>
            <a:r>
              <a:rPr lang="en-US" sz="1400" dirty="0">
                <a:solidFill>
                  <a:schemeClr val="tx1">
                    <a:lumMod val="75000"/>
                    <a:lumOff val="25000"/>
                  </a:schemeClr>
                </a:solidFill>
                <a:cs typeface="Times New Roman" panose="02020603050405020304" pitchFamily="18" charset="0"/>
              </a:rPr>
              <a:t>Canyon wild fire which started from October 26, 2020 to November 7, </a:t>
            </a:r>
            <a:r>
              <a:rPr lang="en-US" sz="1400" dirty="0" smtClean="0">
                <a:solidFill>
                  <a:schemeClr val="tx1">
                    <a:lumMod val="75000"/>
                    <a:lumOff val="25000"/>
                  </a:schemeClr>
                </a:solidFill>
                <a:cs typeface="Times New Roman" panose="02020603050405020304" pitchFamily="18" charset="0"/>
              </a:rPr>
              <a:t>2020</a:t>
            </a:r>
            <a:endParaRPr lang="en-US" sz="1400" dirty="0">
              <a:solidFill>
                <a:schemeClr val="tx1">
                  <a:lumMod val="75000"/>
                  <a:lumOff val="25000"/>
                </a:schemeClr>
              </a:solidFill>
              <a:cs typeface="Times New Roman" panose="02020603050405020304" pitchFamily="18" charset="0"/>
            </a:endParaRPr>
          </a:p>
          <a:p>
            <a:endParaRPr lang="en-US" dirty="0">
              <a:solidFill>
                <a:schemeClr val="tx1">
                  <a:lumMod val="75000"/>
                  <a:lumOff val="25000"/>
                </a:schemeClr>
              </a:solidFill>
            </a:endParaRPr>
          </a:p>
        </p:txBody>
      </p:sp>
    </p:spTree>
    <p:extLst>
      <p:ext uri="{BB962C8B-B14F-4D97-AF65-F5344CB8AC3E}">
        <p14:creationId xmlns:p14="http://schemas.microsoft.com/office/powerpoint/2010/main" val="32783209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500" dirty="0" smtClean="0"/>
              <a:t>Hypothesis</a:t>
            </a:r>
            <a:endParaRPr lang="en-US" sz="35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1041" y="2061021"/>
            <a:ext cx="3984639" cy="1838626"/>
          </a:xfrm>
          <a:prstGeom prst="rect">
            <a:avLst/>
          </a:prstGeom>
        </p:spPr>
      </p:pic>
      <p:pic>
        <p:nvPicPr>
          <p:cNvPr id="7" name="Picture 6"/>
          <p:cNvPicPr>
            <a:picLocks noChangeAspect="1"/>
          </p:cNvPicPr>
          <p:nvPr/>
        </p:nvPicPr>
        <p:blipFill>
          <a:blip r:embed="rId3"/>
          <a:stretch>
            <a:fillRect/>
          </a:stretch>
        </p:blipFill>
        <p:spPr>
          <a:xfrm>
            <a:off x="1097280" y="1895913"/>
            <a:ext cx="5364480" cy="3214514"/>
          </a:xfrm>
          <a:prstGeom prst="rect">
            <a:avLst/>
          </a:prstGeom>
        </p:spPr>
      </p:pic>
      <p:sp>
        <p:nvSpPr>
          <p:cNvPr id="9" name="TextBox 8"/>
          <p:cNvSpPr txBox="1"/>
          <p:nvPr/>
        </p:nvSpPr>
        <p:spPr>
          <a:xfrm>
            <a:off x="1097280" y="5248493"/>
            <a:ext cx="5957944" cy="307777"/>
          </a:xfrm>
          <a:prstGeom prst="rect">
            <a:avLst/>
          </a:prstGeom>
          <a:noFill/>
        </p:spPr>
        <p:txBody>
          <a:bodyPr wrap="square" rtlCol="0">
            <a:spAutoFit/>
          </a:bodyPr>
          <a:lstStyle/>
          <a:p>
            <a:r>
              <a:rPr lang="en-US" sz="1400" dirty="0" smtClean="0">
                <a:solidFill>
                  <a:schemeClr val="tx1">
                    <a:lumMod val="75000"/>
                    <a:lumOff val="25000"/>
                  </a:schemeClr>
                </a:solidFill>
              </a:rPr>
              <a:t>Figure 2. The drone can fly above the mountains to monitor it as shown above</a:t>
            </a:r>
            <a:endParaRPr lang="en-US" sz="1400" dirty="0">
              <a:solidFill>
                <a:schemeClr val="tx1">
                  <a:lumMod val="75000"/>
                  <a:lumOff val="25000"/>
                </a:schemeClr>
              </a:solidFill>
            </a:endParaRPr>
          </a:p>
        </p:txBody>
      </p:sp>
      <p:sp>
        <p:nvSpPr>
          <p:cNvPr id="10" name="TextBox 9"/>
          <p:cNvSpPr txBox="1"/>
          <p:nvPr/>
        </p:nvSpPr>
        <p:spPr>
          <a:xfrm>
            <a:off x="7171041" y="4078942"/>
            <a:ext cx="4079665" cy="1169551"/>
          </a:xfrm>
          <a:prstGeom prst="rect">
            <a:avLst/>
          </a:prstGeom>
          <a:noFill/>
        </p:spPr>
        <p:txBody>
          <a:bodyPr wrap="square" rtlCol="0">
            <a:spAutoFit/>
          </a:bodyPr>
          <a:lstStyle/>
          <a:p>
            <a:r>
              <a:rPr lang="en-US" sz="1400" dirty="0" smtClean="0">
                <a:solidFill>
                  <a:schemeClr val="tx1">
                    <a:lumMod val="75000"/>
                    <a:lumOff val="25000"/>
                  </a:schemeClr>
                </a:solidFill>
              </a:rPr>
              <a:t>Figure 3. The drone can be designed a route to fly and we do that by creating waypoints that the drone goes through. This </a:t>
            </a:r>
            <a:r>
              <a:rPr lang="en-US" sz="1400" dirty="0" smtClean="0">
                <a:solidFill>
                  <a:schemeClr val="tx1">
                    <a:lumMod val="75000"/>
                    <a:lumOff val="25000"/>
                  </a:schemeClr>
                </a:solidFill>
              </a:rPr>
              <a:t>is one way to show </a:t>
            </a:r>
            <a:r>
              <a:rPr lang="en-US" sz="1400" dirty="0" smtClean="0">
                <a:solidFill>
                  <a:schemeClr val="tx1">
                    <a:lumMod val="75000"/>
                    <a:lumOff val="25000"/>
                  </a:schemeClr>
                </a:solidFill>
              </a:rPr>
              <a:t>that we can let the drone fly and monitor the mountain without needing a controller.</a:t>
            </a:r>
            <a:endParaRPr lang="en-US" sz="1400" dirty="0">
              <a:solidFill>
                <a:schemeClr val="tx1">
                  <a:lumMod val="75000"/>
                  <a:lumOff val="25000"/>
                </a:schemeClr>
              </a:solidFill>
            </a:endParaRPr>
          </a:p>
        </p:txBody>
      </p:sp>
      <p:sp>
        <p:nvSpPr>
          <p:cNvPr id="3" name="TextBox 2"/>
          <p:cNvSpPr txBox="1"/>
          <p:nvPr/>
        </p:nvSpPr>
        <p:spPr>
          <a:xfrm>
            <a:off x="1097279" y="5704114"/>
            <a:ext cx="10354491" cy="369332"/>
          </a:xfrm>
          <a:prstGeom prst="rect">
            <a:avLst/>
          </a:prstGeom>
          <a:noFill/>
        </p:spPr>
        <p:txBody>
          <a:bodyPr wrap="square" rtlCol="0">
            <a:spAutoFit/>
          </a:bodyPr>
          <a:lstStyle/>
          <a:p>
            <a:r>
              <a:rPr lang="en-US" dirty="0" smtClean="0">
                <a:solidFill>
                  <a:schemeClr val="tx1">
                    <a:lumMod val="75000"/>
                    <a:lumOff val="25000"/>
                  </a:schemeClr>
                </a:solidFill>
              </a:rPr>
              <a:t>We use Mavic Air 2, because it can fly and fly a designed route that will allow us to monitor mountain regions</a:t>
            </a:r>
            <a:endParaRPr lang="en-US" dirty="0">
              <a:solidFill>
                <a:schemeClr val="tx1">
                  <a:lumMod val="75000"/>
                  <a:lumOff val="25000"/>
                </a:schemeClr>
              </a:solidFill>
            </a:endParaRPr>
          </a:p>
        </p:txBody>
      </p:sp>
    </p:spTree>
    <p:extLst>
      <p:ext uri="{BB962C8B-B14F-4D97-AF65-F5344CB8AC3E}">
        <p14:creationId xmlns:p14="http://schemas.microsoft.com/office/powerpoint/2010/main" val="27177176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Materials</a:t>
            </a:r>
            <a:endParaRPr lang="en-US" sz="3500" dirty="0"/>
          </a:p>
        </p:txBody>
      </p:sp>
      <p:sp>
        <p:nvSpPr>
          <p:cNvPr id="3" name="Content Placeholder 2"/>
          <p:cNvSpPr>
            <a:spLocks noGrp="1"/>
          </p:cNvSpPr>
          <p:nvPr>
            <p:ph idx="1"/>
          </p:nvPr>
        </p:nvSpPr>
        <p:spPr>
          <a:xfrm>
            <a:off x="1097280" y="1845734"/>
            <a:ext cx="10058400" cy="1419980"/>
          </a:xfrm>
        </p:spPr>
        <p:txBody>
          <a:bodyPr>
            <a:normAutofit fontScale="92500" lnSpcReduction="10000"/>
          </a:bodyPr>
          <a:lstStyle/>
          <a:p>
            <a:pPr lvl="1">
              <a:lnSpc>
                <a:spcPct val="150000"/>
              </a:lnSpc>
              <a:buFont typeface="Arial" panose="020B0604020202020204" pitchFamily="34" charset="0"/>
              <a:buChar char="•"/>
            </a:pPr>
            <a:r>
              <a:rPr lang="en-US" dirty="0" smtClean="0"/>
              <a:t>DJI Mavic </a:t>
            </a:r>
            <a:r>
              <a:rPr lang="en-US" dirty="0"/>
              <a:t>Air 2 </a:t>
            </a:r>
            <a:r>
              <a:rPr lang="en-US" dirty="0" smtClean="0"/>
              <a:t>Drone</a:t>
            </a:r>
            <a:endParaRPr lang="en-US" dirty="0"/>
          </a:p>
          <a:p>
            <a:pPr lvl="1">
              <a:lnSpc>
                <a:spcPct val="150000"/>
              </a:lnSpc>
              <a:buFont typeface="Arial" panose="020B0604020202020204" pitchFamily="34" charset="0"/>
              <a:buChar char="•"/>
            </a:pPr>
            <a:r>
              <a:rPr lang="en-US" dirty="0" smtClean="0"/>
              <a:t>1 Plastic bottle</a:t>
            </a:r>
          </a:p>
          <a:p>
            <a:pPr lvl="1">
              <a:lnSpc>
                <a:spcPct val="150000"/>
              </a:lnSpc>
              <a:buFont typeface="Arial" panose="020B0604020202020204" pitchFamily="34" charset="0"/>
              <a:buChar char="•"/>
            </a:pPr>
            <a:r>
              <a:rPr lang="en-US" dirty="0" smtClean="0"/>
              <a:t>1 Battery (4S </a:t>
            </a:r>
            <a:r>
              <a:rPr lang="en-US" dirty="0"/>
              <a:t>Lithium-Ion </a:t>
            </a:r>
            <a:r>
              <a:rPr lang="en-US" dirty="0" smtClean="0"/>
              <a:t>Polymer)</a:t>
            </a:r>
          </a:p>
          <a:p>
            <a:pPr lvl="1">
              <a:buFont typeface="Arial" panose="020B0604020202020204" pitchFamily="34" charset="0"/>
              <a:buChar char="•"/>
            </a:pPr>
            <a:endParaRPr lang="en-US" dirty="0" smtClean="0"/>
          </a:p>
          <a:p>
            <a:pPr lvl="1">
              <a:buFont typeface="Arial" panose="020B0604020202020204" pitchFamily="34" charset="0"/>
              <a:buChar char="•"/>
            </a:pPr>
            <a:endParaRPr lang="en-US" dirty="0"/>
          </a:p>
          <a:p>
            <a:pPr lvl="1">
              <a:buFont typeface="Arial" panose="020B0604020202020204" pitchFamily="34" charset="0"/>
              <a:buChar char="•"/>
            </a:pP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66312" y="3589437"/>
            <a:ext cx="1803608" cy="1779398"/>
          </a:xfrm>
          <a:prstGeom prst="rect">
            <a:avLst/>
          </a:prstGeom>
        </p:spPr>
      </p:pic>
      <p:sp>
        <p:nvSpPr>
          <p:cNvPr id="6" name="TextBox 5"/>
          <p:cNvSpPr txBox="1"/>
          <p:nvPr/>
        </p:nvSpPr>
        <p:spPr>
          <a:xfrm>
            <a:off x="1070257" y="5416728"/>
            <a:ext cx="3187337" cy="307777"/>
          </a:xfrm>
          <a:prstGeom prst="rect">
            <a:avLst/>
          </a:prstGeom>
          <a:noFill/>
        </p:spPr>
        <p:txBody>
          <a:bodyPr wrap="square" rtlCol="0">
            <a:spAutoFit/>
          </a:bodyPr>
          <a:lstStyle/>
          <a:p>
            <a:r>
              <a:rPr lang="en-US" sz="1400" dirty="0" smtClean="0"/>
              <a:t>4S Lithium-Ion Polymer Battery</a:t>
            </a:r>
            <a:endParaRPr lang="en-US" sz="1400" dirty="0"/>
          </a:p>
        </p:txBody>
      </p:sp>
      <p:sp>
        <p:nvSpPr>
          <p:cNvPr id="7" name="TextBox 6"/>
          <p:cNvSpPr txBox="1"/>
          <p:nvPr/>
        </p:nvSpPr>
        <p:spPr>
          <a:xfrm>
            <a:off x="4841967" y="1845734"/>
            <a:ext cx="6374674" cy="1615827"/>
          </a:xfrm>
          <a:prstGeom prst="rect">
            <a:avLst/>
          </a:prstGeom>
          <a:noFill/>
        </p:spPr>
        <p:txBody>
          <a:bodyPr wrap="square" rtlCol="0">
            <a:spAutoFit/>
          </a:bodyPr>
          <a:lstStyle/>
          <a:p>
            <a:pPr lvl="1">
              <a:lnSpc>
                <a:spcPct val="150000"/>
              </a:lnSpc>
              <a:buFont typeface="Arial" panose="020B0604020202020204" pitchFamily="34" charset="0"/>
              <a:buChar char="•"/>
            </a:pPr>
            <a:r>
              <a:rPr lang="en-US" dirty="0" smtClean="0">
                <a:solidFill>
                  <a:schemeClr val="accent1"/>
                </a:solidFill>
              </a:rPr>
              <a:t> </a:t>
            </a:r>
            <a:r>
              <a:rPr lang="en-US" dirty="0">
                <a:solidFill>
                  <a:schemeClr val="tx1">
                    <a:lumMod val="75000"/>
                    <a:lumOff val="25000"/>
                  </a:schemeClr>
                </a:solidFill>
              </a:rPr>
              <a:t> </a:t>
            </a:r>
            <a:r>
              <a:rPr lang="en-US" dirty="0" smtClean="0">
                <a:solidFill>
                  <a:schemeClr val="tx1">
                    <a:lumMod val="75000"/>
                    <a:lumOff val="25000"/>
                  </a:schemeClr>
                </a:solidFill>
              </a:rPr>
              <a:t>SD card (SanDisk 128 GB)</a:t>
            </a:r>
          </a:p>
          <a:p>
            <a:pPr lvl="1">
              <a:lnSpc>
                <a:spcPct val="150000"/>
              </a:lnSpc>
              <a:buFont typeface="Arial" panose="020B0604020202020204" pitchFamily="34" charset="0"/>
              <a:buChar char="•"/>
            </a:pPr>
            <a:r>
              <a:rPr lang="en-US" dirty="0" smtClean="0">
                <a:solidFill>
                  <a:schemeClr val="accent1"/>
                </a:solidFill>
              </a:rPr>
              <a:t> </a:t>
            </a:r>
            <a:r>
              <a:rPr lang="en-US" dirty="0" err="1" smtClean="0">
                <a:solidFill>
                  <a:schemeClr val="tx1">
                    <a:lumMod val="75000"/>
                    <a:lumOff val="25000"/>
                  </a:schemeClr>
                </a:solidFill>
              </a:rPr>
              <a:t>PyCharm</a:t>
            </a:r>
            <a:r>
              <a:rPr lang="en-US" dirty="0" smtClean="0">
                <a:solidFill>
                  <a:schemeClr val="tx1">
                    <a:lumMod val="75000"/>
                    <a:lumOff val="25000"/>
                  </a:schemeClr>
                </a:solidFill>
              </a:rPr>
              <a:t> &amp; </a:t>
            </a:r>
            <a:r>
              <a:rPr lang="en-US" dirty="0" err="1" smtClean="0">
                <a:solidFill>
                  <a:schemeClr val="tx1">
                    <a:lumMod val="75000"/>
                    <a:lumOff val="25000"/>
                  </a:schemeClr>
                </a:solidFill>
              </a:rPr>
              <a:t>Tensorflow</a:t>
            </a:r>
            <a:endParaRPr lang="en-US" dirty="0">
              <a:solidFill>
                <a:schemeClr val="tx1">
                  <a:lumMod val="75000"/>
                  <a:lumOff val="25000"/>
                </a:schemeClr>
              </a:solidFill>
            </a:endParaRPr>
          </a:p>
          <a:p>
            <a:pPr lvl="1">
              <a:lnSpc>
                <a:spcPct val="150000"/>
              </a:lnSpc>
              <a:buFont typeface="Arial" panose="020B0604020202020204" pitchFamily="34" charset="0"/>
              <a:buChar char="•"/>
            </a:pPr>
            <a:r>
              <a:rPr lang="en-US" dirty="0" smtClean="0">
                <a:solidFill>
                  <a:schemeClr val="accent1"/>
                </a:solidFill>
              </a:rPr>
              <a:t> </a:t>
            </a:r>
            <a:r>
              <a:rPr lang="en-US" dirty="0" smtClean="0">
                <a:solidFill>
                  <a:schemeClr val="tx1">
                    <a:lumMod val="75000"/>
                    <a:lumOff val="25000"/>
                  </a:schemeClr>
                </a:solidFill>
              </a:rPr>
              <a:t>Thousands </a:t>
            </a:r>
            <a:r>
              <a:rPr lang="en-US" dirty="0">
                <a:solidFill>
                  <a:schemeClr val="tx1">
                    <a:lumMod val="75000"/>
                    <a:lumOff val="25000"/>
                  </a:schemeClr>
                </a:solidFill>
              </a:rPr>
              <a:t>of images of plastic bottles (test set, training set)</a:t>
            </a:r>
          </a:p>
          <a:p>
            <a:endParaRPr lang="en-US"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49186" y="3640910"/>
            <a:ext cx="2591888" cy="1727925"/>
          </a:xfrm>
          <a:prstGeom prst="rect">
            <a:avLst/>
          </a:prstGeom>
        </p:spPr>
      </p:pic>
      <p:sp>
        <p:nvSpPr>
          <p:cNvPr id="9" name="TextBox 8"/>
          <p:cNvSpPr txBox="1"/>
          <p:nvPr/>
        </p:nvSpPr>
        <p:spPr>
          <a:xfrm>
            <a:off x="4284612" y="5416729"/>
            <a:ext cx="2786743" cy="307777"/>
          </a:xfrm>
          <a:prstGeom prst="rect">
            <a:avLst/>
          </a:prstGeom>
          <a:noFill/>
        </p:spPr>
        <p:txBody>
          <a:bodyPr wrap="square" rtlCol="0">
            <a:spAutoFit/>
          </a:bodyPr>
          <a:lstStyle/>
          <a:p>
            <a:r>
              <a:rPr lang="en-US" sz="1400" dirty="0" smtClean="0"/>
              <a:t>DJI Mavic Air 2 Drone</a:t>
            </a:r>
            <a:endParaRPr lang="en-US" sz="1400" dirty="0"/>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20340" y="3997942"/>
            <a:ext cx="1399903" cy="1399903"/>
          </a:xfrm>
          <a:prstGeom prst="rect">
            <a:avLst/>
          </a:prstGeom>
        </p:spPr>
      </p:pic>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72591" y="3906125"/>
            <a:ext cx="1394783" cy="1491720"/>
          </a:xfrm>
          <a:prstGeom prst="rect">
            <a:avLst/>
          </a:prstGeom>
        </p:spPr>
      </p:pic>
      <p:sp>
        <p:nvSpPr>
          <p:cNvPr id="14" name="TextBox 13"/>
          <p:cNvSpPr txBox="1"/>
          <p:nvPr/>
        </p:nvSpPr>
        <p:spPr>
          <a:xfrm>
            <a:off x="7395749" y="5422569"/>
            <a:ext cx="920941" cy="307777"/>
          </a:xfrm>
          <a:prstGeom prst="rect">
            <a:avLst/>
          </a:prstGeom>
          <a:noFill/>
        </p:spPr>
        <p:txBody>
          <a:bodyPr wrap="square" rtlCol="0">
            <a:spAutoFit/>
          </a:bodyPr>
          <a:lstStyle/>
          <a:p>
            <a:r>
              <a:rPr lang="en-US" sz="1400" dirty="0" err="1" smtClean="0"/>
              <a:t>PyCharm</a:t>
            </a:r>
            <a:endParaRPr lang="en-US" sz="1400" dirty="0"/>
          </a:p>
        </p:txBody>
      </p:sp>
      <p:sp>
        <p:nvSpPr>
          <p:cNvPr id="15" name="TextBox 14"/>
          <p:cNvSpPr txBox="1"/>
          <p:nvPr/>
        </p:nvSpPr>
        <p:spPr>
          <a:xfrm>
            <a:off x="9609511" y="5416729"/>
            <a:ext cx="1041072" cy="307777"/>
          </a:xfrm>
          <a:prstGeom prst="rect">
            <a:avLst/>
          </a:prstGeom>
          <a:noFill/>
        </p:spPr>
        <p:txBody>
          <a:bodyPr wrap="square" rtlCol="0">
            <a:spAutoFit/>
          </a:bodyPr>
          <a:lstStyle/>
          <a:p>
            <a:r>
              <a:rPr lang="en-US" sz="1400" dirty="0" err="1" smtClean="0"/>
              <a:t>Tensorflow</a:t>
            </a:r>
            <a:endParaRPr lang="en-US" sz="1400" dirty="0"/>
          </a:p>
        </p:txBody>
      </p:sp>
    </p:spTree>
    <p:extLst>
      <p:ext uri="{BB962C8B-B14F-4D97-AF65-F5344CB8AC3E}">
        <p14:creationId xmlns:p14="http://schemas.microsoft.com/office/powerpoint/2010/main" val="2727717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Procedure</a:t>
            </a:r>
            <a:endParaRPr lang="en-US" sz="3500" dirty="0"/>
          </a:p>
        </p:txBody>
      </p:sp>
      <p:sp>
        <p:nvSpPr>
          <p:cNvPr id="3" name="Content Placeholder 2"/>
          <p:cNvSpPr>
            <a:spLocks noGrp="1"/>
          </p:cNvSpPr>
          <p:nvPr>
            <p:ph idx="1"/>
          </p:nvPr>
        </p:nvSpPr>
        <p:spPr>
          <a:xfrm>
            <a:off x="1097280" y="1845734"/>
            <a:ext cx="5677989" cy="4023360"/>
          </a:xfrm>
        </p:spPr>
        <p:txBody>
          <a:bodyPr>
            <a:normAutofit fontScale="92500" lnSpcReduction="20000"/>
          </a:bodyPr>
          <a:lstStyle/>
          <a:p>
            <a:pPr>
              <a:lnSpc>
                <a:spcPct val="150000"/>
              </a:lnSpc>
            </a:pPr>
            <a:r>
              <a:rPr lang="en-US" dirty="0"/>
              <a:t>The goal of my project is to show that we can have a drone (UAV) and use object detection to find plastic bottles to show that we can monitor wild fires by detecting objects such as people. </a:t>
            </a:r>
            <a:endParaRPr lang="en-US" dirty="0" smtClean="0"/>
          </a:p>
          <a:p>
            <a:pPr lvl="1">
              <a:lnSpc>
                <a:spcPct val="150000"/>
              </a:lnSpc>
              <a:buFont typeface="Arial" panose="020B0604020202020204" pitchFamily="34" charset="0"/>
              <a:buChar char="•"/>
            </a:pPr>
            <a:r>
              <a:rPr lang="en-US" dirty="0" smtClean="0"/>
              <a:t>Bought </a:t>
            </a:r>
            <a:r>
              <a:rPr lang="en-US" dirty="0"/>
              <a:t>a Mavic Air 2 Drone and </a:t>
            </a:r>
            <a:r>
              <a:rPr lang="en-US" dirty="0" smtClean="0"/>
              <a:t>spent a couple of days learning </a:t>
            </a:r>
            <a:r>
              <a:rPr lang="en-US" dirty="0"/>
              <a:t>how to control and fly </a:t>
            </a:r>
            <a:r>
              <a:rPr lang="en-US" dirty="0" smtClean="0"/>
              <a:t>it easily. </a:t>
            </a:r>
          </a:p>
          <a:p>
            <a:pPr lvl="1">
              <a:lnSpc>
                <a:spcPct val="150000"/>
              </a:lnSpc>
              <a:buFont typeface="Arial" panose="020B0604020202020204" pitchFamily="34" charset="0"/>
              <a:buChar char="•"/>
            </a:pPr>
            <a:r>
              <a:rPr lang="en-US" dirty="0" smtClean="0"/>
              <a:t>Used the waypoint feature to allow the </a:t>
            </a:r>
            <a:r>
              <a:rPr lang="en-US" dirty="0"/>
              <a:t>drone </a:t>
            </a:r>
            <a:r>
              <a:rPr lang="en-US" dirty="0" smtClean="0"/>
              <a:t>fly in a </a:t>
            </a:r>
            <a:r>
              <a:rPr lang="en-US" dirty="0"/>
              <a:t>designed </a:t>
            </a:r>
            <a:r>
              <a:rPr lang="en-US" dirty="0" smtClean="0"/>
              <a:t>route that can monitor wildfire areas. </a:t>
            </a:r>
          </a:p>
          <a:p>
            <a:pPr lvl="1">
              <a:lnSpc>
                <a:spcPct val="150000"/>
              </a:lnSpc>
              <a:buFont typeface="Arial" panose="020B0604020202020204" pitchFamily="34" charset="0"/>
              <a:buChar char="•"/>
            </a:pPr>
            <a:r>
              <a:rPr lang="en-US" dirty="0" smtClean="0"/>
              <a:t>Took </a:t>
            </a:r>
            <a:r>
              <a:rPr lang="en-US" dirty="0"/>
              <a:t>pictures of plastic bottles using the Mavic Air 2 Drone with varying altitudes for data collection and prediction.</a:t>
            </a:r>
          </a:p>
          <a:p>
            <a:endParaRPr lang="en-US" dirty="0"/>
          </a:p>
        </p:txBody>
      </p:sp>
      <p:pic>
        <p:nvPicPr>
          <p:cNvPr id="4" name="Picture 3">
            <a:extLst>
              <a:ext uri="{FF2B5EF4-FFF2-40B4-BE49-F238E27FC236}">
                <a16:creationId xmlns:a16="http://schemas.microsoft.com/office/drawing/2014/main" id="{86C13768-4F5C-E344-B6D2-118845EA72C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9118" t="22155" r="51193" b="61023"/>
          <a:stretch/>
        </p:blipFill>
        <p:spPr>
          <a:xfrm>
            <a:off x="7297219" y="2238103"/>
            <a:ext cx="1306850" cy="1701558"/>
          </a:xfrm>
          <a:prstGeom prst="rect">
            <a:avLst/>
          </a:prstGeom>
        </p:spPr>
      </p:pic>
      <p:pic>
        <p:nvPicPr>
          <p:cNvPr id="5" name="Picture 4">
            <a:extLst>
              <a:ext uri="{FF2B5EF4-FFF2-40B4-BE49-F238E27FC236}">
                <a16:creationId xmlns:a16="http://schemas.microsoft.com/office/drawing/2014/main" id="{791D41A6-BDD8-B747-AC29-FE646C946AA3}"/>
              </a:ext>
            </a:extLst>
          </p:cNvPr>
          <p:cNvPicPr>
            <a:picLocks noChangeAspect="1"/>
          </p:cNvPicPr>
          <p:nvPr/>
        </p:nvPicPr>
        <p:blipFill rotWithShape="1">
          <a:blip r:embed="rId3">
            <a:extLst>
              <a:ext uri="{28A0092B-C50C-407E-A947-70E740481C1C}">
                <a14:useLocalDpi xmlns:a14="http://schemas.microsoft.com/office/drawing/2010/main" val="0"/>
              </a:ext>
            </a:extLst>
          </a:blip>
          <a:srcRect l="45312" t="23483" r="48404" b="65252"/>
          <a:stretch/>
        </p:blipFill>
        <p:spPr>
          <a:xfrm>
            <a:off x="8734697" y="2238103"/>
            <a:ext cx="1265558" cy="1701557"/>
          </a:xfrm>
          <a:prstGeom prst="rect">
            <a:avLst/>
          </a:prstGeom>
        </p:spPr>
      </p:pic>
      <p:pic>
        <p:nvPicPr>
          <p:cNvPr id="6" name="Picture 5">
            <a:extLst>
              <a:ext uri="{FF2B5EF4-FFF2-40B4-BE49-F238E27FC236}">
                <a16:creationId xmlns:a16="http://schemas.microsoft.com/office/drawing/2014/main" id="{75DAE97B-1B0C-D440-8383-01951271D77F}"/>
              </a:ext>
            </a:extLst>
          </p:cNvPr>
          <p:cNvPicPr>
            <a:picLocks noChangeAspect="1"/>
          </p:cNvPicPr>
          <p:nvPr/>
        </p:nvPicPr>
        <p:blipFill rotWithShape="1">
          <a:blip r:embed="rId4">
            <a:extLst>
              <a:ext uri="{28A0092B-C50C-407E-A947-70E740481C1C}">
                <a14:useLocalDpi xmlns:a14="http://schemas.microsoft.com/office/drawing/2010/main" val="0"/>
              </a:ext>
            </a:extLst>
          </a:blip>
          <a:srcRect l="43345" t="51853" r="51147" b="38393"/>
          <a:stretch/>
        </p:blipFill>
        <p:spPr>
          <a:xfrm>
            <a:off x="10130883" y="2238102"/>
            <a:ext cx="1281236" cy="1701557"/>
          </a:xfrm>
          <a:prstGeom prst="rect">
            <a:avLst/>
          </a:prstGeom>
        </p:spPr>
      </p:pic>
      <p:sp>
        <p:nvSpPr>
          <p:cNvPr id="7" name="TextBox 6"/>
          <p:cNvSpPr txBox="1"/>
          <p:nvPr/>
        </p:nvSpPr>
        <p:spPr>
          <a:xfrm>
            <a:off x="7010400" y="4023356"/>
            <a:ext cx="4511039" cy="584775"/>
          </a:xfrm>
          <a:prstGeom prst="rect">
            <a:avLst/>
          </a:prstGeom>
          <a:noFill/>
        </p:spPr>
        <p:txBody>
          <a:bodyPr wrap="square" rtlCol="0">
            <a:spAutoFit/>
          </a:bodyPr>
          <a:lstStyle/>
          <a:p>
            <a:r>
              <a:rPr lang="en-US" sz="1400" dirty="0">
                <a:solidFill>
                  <a:schemeClr val="tx1">
                    <a:lumMod val="75000"/>
                    <a:lumOff val="25000"/>
                  </a:schemeClr>
                </a:solidFill>
              </a:rPr>
              <a:t>Figure </a:t>
            </a:r>
            <a:r>
              <a:rPr lang="en-US" sz="1400" dirty="0" smtClean="0">
                <a:solidFill>
                  <a:schemeClr val="tx1">
                    <a:lumMod val="75000"/>
                    <a:lumOff val="25000"/>
                  </a:schemeClr>
                </a:solidFill>
              </a:rPr>
              <a:t>4. </a:t>
            </a:r>
            <a:r>
              <a:rPr lang="en-US" sz="1400" dirty="0">
                <a:solidFill>
                  <a:schemeClr val="tx1">
                    <a:lumMod val="75000"/>
                    <a:lumOff val="25000"/>
                  </a:schemeClr>
                </a:solidFill>
              </a:rPr>
              <a:t>Pictures of plastic bottles </a:t>
            </a:r>
            <a:r>
              <a:rPr lang="en-US" sz="1400" dirty="0" smtClean="0">
                <a:solidFill>
                  <a:schemeClr val="tx1">
                    <a:lumMod val="75000"/>
                    <a:lumOff val="25000"/>
                  </a:schemeClr>
                </a:solidFill>
              </a:rPr>
              <a:t>taken </a:t>
            </a:r>
            <a:r>
              <a:rPr lang="en-US" sz="1400" dirty="0">
                <a:solidFill>
                  <a:schemeClr val="tx1">
                    <a:lumMod val="75000"/>
                    <a:lumOff val="25000"/>
                  </a:schemeClr>
                </a:solidFill>
              </a:rPr>
              <a:t>by </a:t>
            </a:r>
            <a:r>
              <a:rPr lang="en-US" sz="1400" dirty="0" smtClean="0">
                <a:solidFill>
                  <a:schemeClr val="tx1">
                    <a:lumMod val="75000"/>
                    <a:lumOff val="25000"/>
                  </a:schemeClr>
                </a:solidFill>
              </a:rPr>
              <a:t>the Mavic </a:t>
            </a:r>
            <a:r>
              <a:rPr lang="en-US" sz="1400" dirty="0">
                <a:solidFill>
                  <a:schemeClr val="tx1">
                    <a:lumMod val="75000"/>
                    <a:lumOff val="25000"/>
                  </a:schemeClr>
                </a:solidFill>
              </a:rPr>
              <a:t>Air </a:t>
            </a:r>
            <a:r>
              <a:rPr lang="en-US" sz="1400" dirty="0" smtClean="0">
                <a:solidFill>
                  <a:schemeClr val="tx1">
                    <a:lumMod val="75000"/>
                    <a:lumOff val="25000"/>
                  </a:schemeClr>
                </a:solidFill>
              </a:rPr>
              <a:t>2</a:t>
            </a:r>
            <a:endParaRPr lang="en-US" sz="1400" dirty="0">
              <a:solidFill>
                <a:schemeClr val="tx1">
                  <a:lumMod val="75000"/>
                  <a:lumOff val="25000"/>
                </a:schemeClr>
              </a:solidFill>
            </a:endParaRPr>
          </a:p>
          <a:p>
            <a:endParaRPr lang="en-US" dirty="0"/>
          </a:p>
        </p:txBody>
      </p:sp>
    </p:spTree>
    <p:extLst>
      <p:ext uri="{BB962C8B-B14F-4D97-AF65-F5344CB8AC3E}">
        <p14:creationId xmlns:p14="http://schemas.microsoft.com/office/powerpoint/2010/main" val="15356096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Procedure (continued)</a:t>
            </a:r>
            <a:endParaRPr lang="en-US" sz="3500" dirty="0"/>
          </a:p>
        </p:txBody>
      </p:sp>
      <p:sp>
        <p:nvSpPr>
          <p:cNvPr id="3" name="Content Placeholder 2"/>
          <p:cNvSpPr>
            <a:spLocks noGrp="1"/>
          </p:cNvSpPr>
          <p:nvPr>
            <p:ph idx="1"/>
          </p:nvPr>
        </p:nvSpPr>
        <p:spPr>
          <a:xfrm>
            <a:off x="1097280" y="1845734"/>
            <a:ext cx="5634446" cy="4023360"/>
          </a:xfrm>
        </p:spPr>
        <p:txBody>
          <a:bodyPr/>
          <a:lstStyle/>
          <a:p>
            <a:pPr lvl="1">
              <a:lnSpc>
                <a:spcPct val="150000"/>
              </a:lnSpc>
              <a:buFont typeface="Arial" panose="020B0604020202020204" pitchFamily="34" charset="0"/>
              <a:buChar char="•"/>
            </a:pPr>
            <a:r>
              <a:rPr lang="en-US" dirty="0"/>
              <a:t>To show that we can do object detection, I built a model that can detect if there are plastic bottles in any image. </a:t>
            </a:r>
            <a:endParaRPr lang="en-US" dirty="0" smtClean="0"/>
          </a:p>
          <a:p>
            <a:pPr lvl="1">
              <a:lnSpc>
                <a:spcPct val="150000"/>
              </a:lnSpc>
              <a:buFont typeface="Arial" panose="020B0604020202020204" pitchFamily="34" charset="0"/>
              <a:buChar char="•"/>
            </a:pPr>
            <a:r>
              <a:rPr lang="en-US" dirty="0" smtClean="0"/>
              <a:t>I used </a:t>
            </a:r>
            <a:r>
              <a:rPr lang="en-US" dirty="0" err="1"/>
              <a:t>PyCharm</a:t>
            </a:r>
            <a:r>
              <a:rPr lang="en-US" dirty="0"/>
              <a:t> </a:t>
            </a:r>
            <a:r>
              <a:rPr lang="en-US" dirty="0" smtClean="0"/>
              <a:t>to create a </a:t>
            </a:r>
            <a:r>
              <a:rPr lang="en-US" dirty="0"/>
              <a:t>model </a:t>
            </a:r>
            <a:r>
              <a:rPr lang="en-US" dirty="0" smtClean="0"/>
              <a:t>that </a:t>
            </a:r>
            <a:r>
              <a:rPr lang="en-US" dirty="0"/>
              <a:t>detects plastic </a:t>
            </a:r>
            <a:r>
              <a:rPr lang="en-US" dirty="0" smtClean="0"/>
              <a:t>bottles. The model uses the Residual Networks (</a:t>
            </a:r>
            <a:r>
              <a:rPr lang="en-US" dirty="0" err="1" smtClean="0"/>
              <a:t>ResNet</a:t>
            </a:r>
            <a:r>
              <a:rPr lang="en-US" dirty="0" smtClean="0"/>
              <a:t>), specifically, we use the ResNet50</a:t>
            </a:r>
            <a:r>
              <a:rPr lang="en-US" dirty="0"/>
              <a:t>, an object detection </a:t>
            </a:r>
            <a:r>
              <a:rPr lang="en-US" dirty="0" smtClean="0"/>
              <a:t>model</a:t>
            </a:r>
            <a:r>
              <a:rPr lang="en-US" dirty="0"/>
              <a:t> </a:t>
            </a:r>
            <a:r>
              <a:rPr lang="en-US" dirty="0" smtClean="0"/>
              <a:t>that has 50 layers.</a:t>
            </a:r>
          </a:p>
          <a:p>
            <a:pPr lvl="1">
              <a:lnSpc>
                <a:spcPct val="150000"/>
              </a:lnSpc>
              <a:buFont typeface="Arial" panose="020B0604020202020204" pitchFamily="34" charset="0"/>
              <a:buChar char="•"/>
            </a:pPr>
            <a:r>
              <a:rPr lang="en-US" dirty="0" smtClean="0"/>
              <a:t>I then gave the model many different images of plastic bottles to predict to test its quality.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6926" y="1845734"/>
            <a:ext cx="4797062" cy="3679629"/>
          </a:xfrm>
          <a:prstGeom prst="rect">
            <a:avLst/>
          </a:prstGeom>
        </p:spPr>
      </p:pic>
      <p:sp>
        <p:nvSpPr>
          <p:cNvPr id="5" name="TextBox 4"/>
          <p:cNvSpPr txBox="1"/>
          <p:nvPr/>
        </p:nvSpPr>
        <p:spPr>
          <a:xfrm>
            <a:off x="7193280" y="5669280"/>
            <a:ext cx="4580708" cy="584775"/>
          </a:xfrm>
          <a:prstGeom prst="rect">
            <a:avLst/>
          </a:prstGeom>
          <a:noFill/>
        </p:spPr>
        <p:txBody>
          <a:bodyPr wrap="square" rtlCol="0">
            <a:spAutoFit/>
          </a:bodyPr>
          <a:lstStyle/>
          <a:p>
            <a:r>
              <a:rPr lang="en-US" sz="1400" dirty="0" smtClean="0">
                <a:solidFill>
                  <a:schemeClr val="tx1">
                    <a:lumMod val="75000"/>
                    <a:lumOff val="25000"/>
                  </a:schemeClr>
                </a:solidFill>
              </a:rPr>
              <a:t>Figure 5. Diagram of the ResNet50 </a:t>
            </a:r>
            <a:r>
              <a:rPr lang="en-US" sz="1400" dirty="0">
                <a:solidFill>
                  <a:schemeClr val="tx1">
                    <a:lumMod val="75000"/>
                    <a:lumOff val="25000"/>
                  </a:schemeClr>
                </a:solidFill>
              </a:rPr>
              <a:t>architecture</a:t>
            </a:r>
          </a:p>
          <a:p>
            <a:endParaRPr lang="en-US" dirty="0"/>
          </a:p>
        </p:txBody>
      </p:sp>
    </p:spTree>
    <p:extLst>
      <p:ext uri="{BB962C8B-B14F-4D97-AF65-F5344CB8AC3E}">
        <p14:creationId xmlns:p14="http://schemas.microsoft.com/office/powerpoint/2010/main" val="8343790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500" dirty="0" smtClean="0"/>
              <a:t>Results</a:t>
            </a:r>
            <a:endParaRPr lang="en-US" sz="3500" dirty="0"/>
          </a:p>
        </p:txBody>
      </p:sp>
      <p:sp>
        <p:nvSpPr>
          <p:cNvPr id="3" name="Content Placeholder 2"/>
          <p:cNvSpPr>
            <a:spLocks noGrp="1"/>
          </p:cNvSpPr>
          <p:nvPr>
            <p:ph idx="1"/>
          </p:nvPr>
        </p:nvSpPr>
        <p:spPr>
          <a:xfrm>
            <a:off x="1097280" y="1845733"/>
            <a:ext cx="5860870" cy="4276393"/>
          </a:xfrm>
        </p:spPr>
        <p:txBody>
          <a:bodyPr>
            <a:normAutofit fontScale="92500" lnSpcReduction="20000"/>
          </a:bodyPr>
          <a:lstStyle/>
          <a:p>
            <a:pPr lvl="1">
              <a:lnSpc>
                <a:spcPct val="170000"/>
              </a:lnSpc>
              <a:buFont typeface="Arial" panose="020B0604020202020204" pitchFamily="34" charset="0"/>
              <a:buChar char="•"/>
            </a:pPr>
            <a:r>
              <a:rPr lang="en-US" dirty="0"/>
              <a:t>Our code was able to detect plastic bottles using the model. We used the pre-trained ResNet50 model with the ImageNet that had 14 million images and predicted the plastic </a:t>
            </a:r>
            <a:r>
              <a:rPr lang="en-US" dirty="0" smtClean="0"/>
              <a:t>bottle</a:t>
            </a:r>
          </a:p>
          <a:p>
            <a:pPr lvl="1">
              <a:lnSpc>
                <a:spcPct val="170000"/>
              </a:lnSpc>
              <a:buFont typeface="Arial" panose="020B0604020202020204" pitchFamily="34" charset="0"/>
              <a:buChar char="•"/>
            </a:pPr>
            <a:r>
              <a:rPr lang="en-US" dirty="0" smtClean="0"/>
              <a:t>Using the images in Figure 6 , the model </a:t>
            </a:r>
            <a:r>
              <a:rPr lang="en-US" dirty="0"/>
              <a:t>showed a detection of '</a:t>
            </a:r>
            <a:r>
              <a:rPr lang="en-US" dirty="0" err="1"/>
              <a:t>water_bottle</a:t>
            </a:r>
            <a:r>
              <a:rPr lang="en-US" dirty="0"/>
              <a:t>’ at 1.272%. </a:t>
            </a:r>
            <a:endParaRPr lang="en-US" dirty="0" smtClean="0"/>
          </a:p>
          <a:p>
            <a:pPr lvl="1">
              <a:lnSpc>
                <a:spcPct val="170000"/>
              </a:lnSpc>
              <a:buFont typeface="Arial" panose="020B0604020202020204" pitchFamily="34" charset="0"/>
              <a:buChar char="•"/>
            </a:pPr>
            <a:r>
              <a:rPr lang="en-US" dirty="0"/>
              <a:t>After I cropped the image to fit only the plastic bottle before any pre-processing, results showed that the </a:t>
            </a:r>
            <a:r>
              <a:rPr lang="en-US" dirty="0" smtClean="0"/>
              <a:t>left image of Figure 7 had </a:t>
            </a:r>
            <a:r>
              <a:rPr lang="en-US" dirty="0"/>
              <a:t>a 99.687% probability of being a water bottle while the image on the right side had  99.23% probability of being a water bottle</a:t>
            </a:r>
            <a:r>
              <a:rPr lang="en-US" dirty="0" smtClean="0"/>
              <a:t>.</a:t>
            </a:r>
            <a:endParaRPr lang="en-US" dirty="0"/>
          </a:p>
        </p:txBody>
      </p:sp>
      <p:pic>
        <p:nvPicPr>
          <p:cNvPr id="4" name="Picture 3">
            <a:extLst>
              <a:ext uri="{FF2B5EF4-FFF2-40B4-BE49-F238E27FC236}">
                <a16:creationId xmlns:a16="http://schemas.microsoft.com/office/drawing/2014/main" id="{95F9C4F5-C074-834A-83B5-A50AF8D48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77321" y="1930774"/>
            <a:ext cx="1952356" cy="1464267"/>
          </a:xfrm>
          <a:prstGeom prst="rect">
            <a:avLst/>
          </a:prstGeom>
        </p:spPr>
      </p:pic>
      <p:pic>
        <p:nvPicPr>
          <p:cNvPr id="5" name="Picture 4">
            <a:extLst>
              <a:ext uri="{FF2B5EF4-FFF2-40B4-BE49-F238E27FC236}">
                <a16:creationId xmlns:a16="http://schemas.microsoft.com/office/drawing/2014/main" id="{82C961E4-161C-2C47-9468-A0DED88FF9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08422" y="1930774"/>
            <a:ext cx="1952356" cy="1464267"/>
          </a:xfrm>
          <a:prstGeom prst="rect">
            <a:avLst/>
          </a:prstGeom>
        </p:spPr>
      </p:pic>
      <p:sp>
        <p:nvSpPr>
          <p:cNvPr id="6" name="TextBox 5"/>
          <p:cNvSpPr txBox="1"/>
          <p:nvPr/>
        </p:nvSpPr>
        <p:spPr>
          <a:xfrm>
            <a:off x="7498081" y="3466011"/>
            <a:ext cx="4162697" cy="584775"/>
          </a:xfrm>
          <a:prstGeom prst="rect">
            <a:avLst/>
          </a:prstGeom>
          <a:noFill/>
        </p:spPr>
        <p:txBody>
          <a:bodyPr wrap="square" rtlCol="0">
            <a:spAutoFit/>
          </a:bodyPr>
          <a:lstStyle/>
          <a:p>
            <a:r>
              <a:rPr lang="en-US" sz="1400" dirty="0">
                <a:solidFill>
                  <a:schemeClr val="tx1">
                    <a:lumMod val="75000"/>
                    <a:lumOff val="25000"/>
                  </a:schemeClr>
                </a:solidFill>
              </a:rPr>
              <a:t>Figure </a:t>
            </a:r>
            <a:r>
              <a:rPr lang="en-US" sz="1400" dirty="0" smtClean="0">
                <a:solidFill>
                  <a:schemeClr val="tx1">
                    <a:lumMod val="75000"/>
                    <a:lumOff val="25000"/>
                  </a:schemeClr>
                </a:solidFill>
              </a:rPr>
              <a:t>6. </a:t>
            </a:r>
            <a:r>
              <a:rPr lang="en-US" sz="1400" dirty="0">
                <a:solidFill>
                  <a:schemeClr val="tx1">
                    <a:lumMod val="75000"/>
                    <a:lumOff val="25000"/>
                  </a:schemeClr>
                </a:solidFill>
              </a:rPr>
              <a:t>Raw Images of a plastic bottle (4000 by 3000)</a:t>
            </a:r>
          </a:p>
          <a:p>
            <a:endParaRPr lang="en-US" dirty="0"/>
          </a:p>
        </p:txBody>
      </p:sp>
      <p:pic>
        <p:nvPicPr>
          <p:cNvPr id="7" name="Picture 6">
            <a:extLst>
              <a:ext uri="{FF2B5EF4-FFF2-40B4-BE49-F238E27FC236}">
                <a16:creationId xmlns:a16="http://schemas.microsoft.com/office/drawing/2014/main" id="{B1909420-C4A0-AA42-8D84-59C57C1F6094}"/>
              </a:ext>
            </a:extLst>
          </p:cNvPr>
          <p:cNvPicPr>
            <a:picLocks noChangeAspect="1"/>
          </p:cNvPicPr>
          <p:nvPr/>
        </p:nvPicPr>
        <p:blipFill>
          <a:blip r:embed="rId4"/>
          <a:stretch>
            <a:fillRect/>
          </a:stretch>
        </p:blipFill>
        <p:spPr>
          <a:xfrm>
            <a:off x="7577321" y="3939121"/>
            <a:ext cx="2057563" cy="1543172"/>
          </a:xfrm>
          <a:prstGeom prst="rect">
            <a:avLst/>
          </a:prstGeom>
        </p:spPr>
      </p:pic>
      <p:pic>
        <p:nvPicPr>
          <p:cNvPr id="8" name="Picture 7">
            <a:extLst>
              <a:ext uri="{FF2B5EF4-FFF2-40B4-BE49-F238E27FC236}">
                <a16:creationId xmlns:a16="http://schemas.microsoft.com/office/drawing/2014/main" id="{9418E9CF-430B-2944-9383-72B27E2C5A2E}"/>
              </a:ext>
            </a:extLst>
          </p:cNvPr>
          <p:cNvPicPr>
            <a:picLocks noChangeAspect="1"/>
          </p:cNvPicPr>
          <p:nvPr/>
        </p:nvPicPr>
        <p:blipFill>
          <a:blip r:embed="rId5"/>
          <a:stretch>
            <a:fillRect/>
          </a:stretch>
        </p:blipFill>
        <p:spPr>
          <a:xfrm>
            <a:off x="9603215" y="3939121"/>
            <a:ext cx="2057563" cy="1543172"/>
          </a:xfrm>
          <a:prstGeom prst="rect">
            <a:avLst/>
          </a:prstGeom>
        </p:spPr>
      </p:pic>
      <p:sp>
        <p:nvSpPr>
          <p:cNvPr id="9" name="TextBox 8"/>
          <p:cNvSpPr txBox="1"/>
          <p:nvPr/>
        </p:nvSpPr>
        <p:spPr>
          <a:xfrm>
            <a:off x="7498081" y="5487049"/>
            <a:ext cx="4162697" cy="800219"/>
          </a:xfrm>
          <a:prstGeom prst="rect">
            <a:avLst/>
          </a:prstGeom>
          <a:noFill/>
        </p:spPr>
        <p:txBody>
          <a:bodyPr wrap="square" rtlCol="0">
            <a:spAutoFit/>
          </a:bodyPr>
          <a:lstStyle/>
          <a:p>
            <a:r>
              <a:rPr lang="en-US" sz="1400" dirty="0">
                <a:solidFill>
                  <a:schemeClr val="tx1">
                    <a:lumMod val="75000"/>
                    <a:lumOff val="25000"/>
                  </a:schemeClr>
                </a:solidFill>
              </a:rPr>
              <a:t>Figure </a:t>
            </a:r>
            <a:r>
              <a:rPr lang="en-US" sz="1400" dirty="0" smtClean="0">
                <a:solidFill>
                  <a:schemeClr val="tx1">
                    <a:lumMod val="75000"/>
                    <a:lumOff val="25000"/>
                  </a:schemeClr>
                </a:solidFill>
              </a:rPr>
              <a:t>7. </a:t>
            </a:r>
            <a:r>
              <a:rPr lang="en-US" sz="1400" dirty="0">
                <a:solidFill>
                  <a:schemeClr val="tx1">
                    <a:lumMod val="75000"/>
                    <a:lumOff val="25000"/>
                  </a:schemeClr>
                </a:solidFill>
              </a:rPr>
              <a:t>Cropped Images of Figure </a:t>
            </a:r>
            <a:r>
              <a:rPr lang="en-US" sz="1400" dirty="0" smtClean="0">
                <a:solidFill>
                  <a:schemeClr val="tx1">
                    <a:lumMod val="75000"/>
                    <a:lumOff val="25000"/>
                  </a:schemeClr>
                </a:solidFill>
              </a:rPr>
              <a:t>6. </a:t>
            </a:r>
            <a:r>
              <a:rPr lang="en-US" sz="1400" dirty="0">
                <a:solidFill>
                  <a:schemeClr val="tx1">
                    <a:lumMod val="75000"/>
                    <a:lumOff val="25000"/>
                  </a:schemeClr>
                </a:solidFill>
              </a:rPr>
              <a:t>before being resized into a 224 by 224 image. </a:t>
            </a:r>
          </a:p>
          <a:p>
            <a:endParaRPr lang="en-US" dirty="0"/>
          </a:p>
        </p:txBody>
      </p:sp>
    </p:spTree>
    <p:extLst>
      <p:ext uri="{BB962C8B-B14F-4D97-AF65-F5344CB8AC3E}">
        <p14:creationId xmlns:p14="http://schemas.microsoft.com/office/powerpoint/2010/main" val="3798596653"/>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507</TotalTime>
  <Words>1406</Words>
  <Application>Microsoft Office PowerPoint</Application>
  <PresentationFormat>Widescreen</PresentationFormat>
  <Paragraphs>72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Retrospect</vt:lpstr>
      <vt:lpstr>Theoretical Use of Object Detection and Image Segmentation for Wildfire Monitoring Using Drones </vt:lpstr>
      <vt:lpstr>Abstract</vt:lpstr>
      <vt:lpstr>Problem</vt:lpstr>
      <vt:lpstr>Introduction</vt:lpstr>
      <vt:lpstr>Hypothesis</vt:lpstr>
      <vt:lpstr>Materials</vt:lpstr>
      <vt:lpstr>Procedure</vt:lpstr>
      <vt:lpstr>Procedure (continued)</vt:lpstr>
      <vt:lpstr>Results</vt:lpstr>
      <vt:lpstr>Results (continued)</vt:lpstr>
      <vt:lpstr>Discussions</vt:lpstr>
      <vt:lpstr>Conclusions</vt:lpstr>
      <vt:lpstr>Reflection &amp; Application</vt:lpstr>
      <vt:lpstr>References</vt:lpstr>
    </vt:vector>
  </TitlesOfParts>
  <Company>Canon U.S.A.,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Theoretical Object Detection and Image Segmentation of Mountain Regions for Wildfire Monitoring</dc:title>
  <dc:creator>Xiwu Cao</dc:creator>
  <cp:lastModifiedBy>Xiwu Cao</cp:lastModifiedBy>
  <cp:revision>43</cp:revision>
  <dcterms:created xsi:type="dcterms:W3CDTF">2021-03-31T19:38:47Z</dcterms:created>
  <dcterms:modified xsi:type="dcterms:W3CDTF">2021-04-01T04:11:18Z</dcterms:modified>
</cp:coreProperties>
</file>

<file path=docProps/thumbnail.jpeg>
</file>